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367" r:id="rId3"/>
    <p:sldId id="368" r:id="rId5"/>
    <p:sldId id="376" r:id="rId6"/>
    <p:sldId id="370" r:id="rId7"/>
    <p:sldId id="877" r:id="rId8"/>
    <p:sldId id="378" r:id="rId9"/>
    <p:sldId id="379" r:id="rId10"/>
    <p:sldId id="879" r:id="rId11"/>
    <p:sldId id="882" r:id="rId12"/>
    <p:sldId id="883" r:id="rId13"/>
    <p:sldId id="884" r:id="rId14"/>
    <p:sldId id="880" r:id="rId15"/>
    <p:sldId id="881" r:id="rId16"/>
    <p:sldId id="719" r:id="rId17"/>
    <p:sldId id="720" r:id="rId18"/>
    <p:sldId id="388" r:id="rId19"/>
    <p:sldId id="394" r:id="rId20"/>
    <p:sldId id="395" r:id="rId21"/>
    <p:sldId id="396" r:id="rId22"/>
    <p:sldId id="397" r:id="rId23"/>
    <p:sldId id="398" r:id="rId24"/>
    <p:sldId id="885" r:id="rId25"/>
    <p:sldId id="401" r:id="rId26"/>
    <p:sldId id="402" r:id="rId27"/>
    <p:sldId id="403" r:id="rId28"/>
    <p:sldId id="405" r:id="rId29"/>
    <p:sldId id="404" r:id="rId30"/>
    <p:sldId id="406" r:id="rId31"/>
    <p:sldId id="774" r:id="rId32"/>
    <p:sldId id="727" r:id="rId33"/>
    <p:sldId id="886" r:id="rId34"/>
    <p:sldId id="728" r:id="rId35"/>
    <p:sldId id="729" r:id="rId36"/>
    <p:sldId id="730" r:id="rId37"/>
    <p:sldId id="731" r:id="rId38"/>
    <p:sldId id="732" r:id="rId39"/>
    <p:sldId id="733" r:id="rId40"/>
    <p:sldId id="734" r:id="rId41"/>
    <p:sldId id="735" r:id="rId42"/>
    <p:sldId id="736" r:id="rId43"/>
    <p:sldId id="737" r:id="rId44"/>
    <p:sldId id="738" r:id="rId45"/>
    <p:sldId id="739" r:id="rId46"/>
    <p:sldId id="740" r:id="rId47"/>
    <p:sldId id="741" r:id="rId48"/>
    <p:sldId id="742" r:id="rId49"/>
    <p:sldId id="743" r:id="rId50"/>
    <p:sldId id="744" r:id="rId51"/>
    <p:sldId id="745" r:id="rId52"/>
    <p:sldId id="748" r:id="rId53"/>
    <p:sldId id="746" r:id="rId54"/>
    <p:sldId id="747" r:id="rId55"/>
    <p:sldId id="749" r:id="rId56"/>
    <p:sldId id="750" r:id="rId57"/>
    <p:sldId id="751" r:id="rId58"/>
    <p:sldId id="752" r:id="rId59"/>
    <p:sldId id="753" r:id="rId60"/>
    <p:sldId id="754" r:id="rId61"/>
    <p:sldId id="755" r:id="rId62"/>
    <p:sldId id="757" r:id="rId63"/>
    <p:sldId id="763" r:id="rId64"/>
    <p:sldId id="764" r:id="rId65"/>
    <p:sldId id="765" r:id="rId66"/>
    <p:sldId id="773" r:id="rId67"/>
    <p:sldId id="766" r:id="rId68"/>
    <p:sldId id="767" r:id="rId69"/>
    <p:sldId id="768" r:id="rId70"/>
    <p:sldId id="769" r:id="rId71"/>
    <p:sldId id="770" r:id="rId72"/>
    <p:sldId id="771" r:id="rId73"/>
    <p:sldId id="772" r:id="rId74"/>
    <p:sldId id="887" r:id="rId75"/>
    <p:sldId id="888" r:id="rId76"/>
    <p:sldId id="889" r:id="rId77"/>
    <p:sldId id="890" r:id="rId78"/>
    <p:sldId id="891" r:id="rId79"/>
    <p:sldId id="892" r:id="rId80"/>
    <p:sldId id="893" r:id="rId81"/>
    <p:sldId id="1111" r:id="rId82"/>
    <p:sldId id="1112" r:id="rId83"/>
    <p:sldId id="1113" r:id="rId84"/>
    <p:sldId id="1114" r:id="rId85"/>
    <p:sldId id="408" r:id="rId86"/>
    <p:sldId id="407" r:id="rId87"/>
    <p:sldId id="409" r:id="rId88"/>
    <p:sldId id="411" r:id="rId89"/>
    <p:sldId id="412" r:id="rId90"/>
    <p:sldId id="721" r:id="rId91"/>
    <p:sldId id="1016" r:id="rId92"/>
    <p:sldId id="722" r:id="rId93"/>
    <p:sldId id="723" r:id="rId94"/>
    <p:sldId id="724" r:id="rId95"/>
    <p:sldId id="725" r:id="rId96"/>
    <p:sldId id="515" r:id="rId97"/>
    <p:sldId id="516" r:id="rId98"/>
    <p:sldId id="517" r:id="rId99"/>
    <p:sldId id="518" r:id="rId100"/>
    <p:sldId id="520" r:id="rId101"/>
    <p:sldId id="523" r:id="rId102"/>
    <p:sldId id="671" r:id="rId103"/>
    <p:sldId id="530" r:id="rId104"/>
    <p:sldId id="531" r:id="rId105"/>
    <p:sldId id="1070" r:id="rId106"/>
    <p:sldId id="532" r:id="rId107"/>
    <p:sldId id="533" r:id="rId108"/>
    <p:sldId id="786" r:id="rId109"/>
    <p:sldId id="787" r:id="rId110"/>
    <p:sldId id="788" r:id="rId111"/>
    <p:sldId id="789" r:id="rId112"/>
    <p:sldId id="790" r:id="rId113"/>
    <p:sldId id="779" r:id="rId114"/>
    <p:sldId id="796" r:id="rId115"/>
    <p:sldId id="795" r:id="rId116"/>
    <p:sldId id="794" r:id="rId117"/>
    <p:sldId id="1179" r:id="rId118"/>
    <p:sldId id="1117" r:id="rId119"/>
    <p:sldId id="1115" r:id="rId120"/>
    <p:sldId id="1118" r:id="rId121"/>
    <p:sldId id="1119" r:id="rId122"/>
    <p:sldId id="792" r:id="rId123"/>
    <p:sldId id="791" r:id="rId124"/>
    <p:sldId id="568" r:id="rId125"/>
    <p:sldId id="545" r:id="rId126"/>
    <p:sldId id="546" r:id="rId127"/>
    <p:sldId id="539" r:id="rId128"/>
    <p:sldId id="552" r:id="rId129"/>
    <p:sldId id="558" r:id="rId130"/>
    <p:sldId id="553" r:id="rId131"/>
    <p:sldId id="555" r:id="rId132"/>
    <p:sldId id="556" r:id="rId133"/>
    <p:sldId id="778" r:id="rId134"/>
    <p:sldId id="560" r:id="rId135"/>
    <p:sldId id="567" r:id="rId136"/>
    <p:sldId id="561" r:id="rId137"/>
    <p:sldId id="573" r:id="rId138"/>
    <p:sldId id="574" r:id="rId139"/>
    <p:sldId id="563" r:id="rId140"/>
    <p:sldId id="564" r:id="rId141"/>
    <p:sldId id="569" r:id="rId142"/>
    <p:sldId id="565" r:id="rId143"/>
    <p:sldId id="571" r:id="rId144"/>
    <p:sldId id="576" r:id="rId145"/>
    <p:sldId id="577" r:id="rId146"/>
    <p:sldId id="783" r:id="rId147"/>
    <p:sldId id="785" r:id="rId148"/>
    <p:sldId id="1014" r:id="rId149"/>
    <p:sldId id="1015" r:id="rId150"/>
  </p:sldIdLst>
  <p:sldSz cx="12192000" cy="6858000"/>
  <p:notesSz cx="6858000" cy="9144000"/>
  <p:custDataLst>
    <p:tags r:id="rId154"/>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96" userDrawn="1">
          <p15:clr>
            <a:srgbClr val="A4A3A4"/>
          </p15:clr>
        </p15:guide>
        <p15:guide id="2" pos="367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9394A"/>
    <a:srgbClr val="C4C4C4"/>
    <a:srgbClr val="FFFFBE"/>
    <a:srgbClr val="000000"/>
    <a:srgbClr val="C9334A"/>
    <a:srgbClr val="5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69" d="100"/>
          <a:sy n="69" d="100"/>
        </p:scale>
        <p:origin x="-138" y="-102"/>
      </p:cViewPr>
      <p:guideLst>
        <p:guide orient="horz" pos="2296"/>
        <p:guide pos="3674"/>
      </p:guideLst>
    </p:cSldViewPr>
  </p:slide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4" Type="http://schemas.openxmlformats.org/officeDocument/2006/relationships/tags" Target="tags/tag45.xml"/><Relationship Id="rId153" Type="http://schemas.openxmlformats.org/officeDocument/2006/relationships/tableStyles" Target="tableStyles.xml"/><Relationship Id="rId152" Type="http://schemas.openxmlformats.org/officeDocument/2006/relationships/viewProps" Target="viewProps.xml"/><Relationship Id="rId151" Type="http://schemas.openxmlformats.org/officeDocument/2006/relationships/presProps" Target="presProps.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pPr algn="r"/>
            <a:fld id="{CAD2D6BD-DE1B-4B5F-8B41-2702339687B9}" type="slidenum">
              <a:rPr lang="en-US" altLang="zh-CN" sz="1800" u="none" strike="noStrike" kern="1200" cap="none" spc="0" baseline="0">
                <a:solidFill>
                  <a:schemeClr val="tx1"/>
                </a:solidFill>
                <a:latin typeface="Calibri" panose="020F0502020204030204" charset="0"/>
                <a:ea typeface="宋体" panose="02010600030101010101" pitchFamily="2" charset="-122"/>
                <a:cs typeface="Calibri" panose="020F0502020204030204" charset="0"/>
              </a:rPr>
            </a:fld>
            <a:endParaRPr lang="zh-CN" altLang="en-US" sz="1200">
              <a:latin typeface="Calibri" panose="020F0502020204030204" charset="0"/>
              <a:ea typeface="宋体" panose="02010600030101010101" pitchFamily="2" charset="-122"/>
              <a:cs typeface="Calibri" panose="020F0502020204030204" charset="0"/>
            </a:endParaRPr>
          </a:p>
        </p:txBody>
      </p:sp>
      <p:sp>
        <p:nvSpPr>
          <p:cNvPr id="95" name="对象"/>
          <p:cNvSpPr>
            <a:spLocks noGrp="1"/>
          </p:cNvSpPr>
          <p:nvPr>
            <p:ph type="sldImg"/>
          </p:nvPr>
        </p:nvSpPr>
        <p:spPr>
          <a:xfrm>
            <a:off x="381000" y="685800"/>
            <a:ext cx="6096000" cy="3429000"/>
          </a:xfrm>
          <a:prstGeom prst="rect">
            <a:avLst/>
          </a:prstGeom>
          <a:noFill/>
          <a:ln w="9525" cap="flat" cmpd="sng">
            <a:noFill/>
            <a:prstDash val="solid"/>
            <a:miter/>
          </a:ln>
        </p:spPr>
      </p:sp>
      <p:sp>
        <p:nvSpPr>
          <p:cNvPr id="96" name="文本框"/>
          <p:cNvSpPr>
            <a:spLocks noGrp="1"/>
          </p:cNvSpPr>
          <p:nvPr>
            <p:ph type="body" idx="1"/>
          </p:nvPr>
        </p:nvSpPr>
        <p:spPr>
          <a:xfrm>
            <a:off x="0" y="0"/>
            <a:ext cx="0" cy="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pPr algn="r"/>
            <a:fld id="{CAD2D6BD-DE1B-4B5F-8B41-2702339687B9}" type="slidenum">
              <a:rPr lang="en-US" altLang="zh-CN" sz="1800" u="none" strike="noStrike" kern="1200" cap="none" spc="0" baseline="0">
                <a:solidFill>
                  <a:schemeClr val="tx1"/>
                </a:solidFill>
                <a:latin typeface="Calibri" panose="020F0502020204030204" charset="0"/>
                <a:ea typeface="宋体" panose="02010600030101010101" pitchFamily="2" charset="-122"/>
                <a:cs typeface="Calibri" panose="020F0502020204030204" charset="0"/>
              </a:rPr>
            </a:fld>
            <a:endParaRPr lang="zh-CN" altLang="en-US" sz="1200">
              <a:latin typeface="Calibri" panose="020F0502020204030204" charset="0"/>
              <a:ea typeface="宋体" panose="02010600030101010101" pitchFamily="2" charset="-122"/>
              <a:cs typeface="Calibri" panose="020F0502020204030204" charset="0"/>
            </a:endParaRPr>
          </a:p>
        </p:txBody>
      </p:sp>
      <p:sp>
        <p:nvSpPr>
          <p:cNvPr id="95" name="对象"/>
          <p:cNvSpPr>
            <a:spLocks noGrp="1"/>
          </p:cNvSpPr>
          <p:nvPr>
            <p:ph type="sldImg"/>
          </p:nvPr>
        </p:nvSpPr>
        <p:spPr>
          <a:xfrm>
            <a:off x="381000" y="685800"/>
            <a:ext cx="6096000" cy="3429000"/>
          </a:xfrm>
          <a:prstGeom prst="rect">
            <a:avLst/>
          </a:prstGeom>
          <a:noFill/>
          <a:ln w="9525" cap="flat" cmpd="sng">
            <a:noFill/>
            <a:prstDash val="solid"/>
            <a:miter/>
          </a:ln>
        </p:spPr>
      </p:sp>
      <p:sp>
        <p:nvSpPr>
          <p:cNvPr id="96" name="文本框"/>
          <p:cNvSpPr>
            <a:spLocks noGrp="1"/>
          </p:cNvSpPr>
          <p:nvPr>
            <p:ph type="body" idx="1"/>
          </p:nvPr>
        </p:nvSpPr>
        <p:spPr>
          <a:xfrm>
            <a:off x="0" y="0"/>
            <a:ext cx="0" cy="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pPr algn="r"/>
            <a:fld id="{CAD2D6BD-DE1B-4B5F-8B41-2702339687B9}" type="slidenum">
              <a:rPr lang="en-US" altLang="zh-CN" sz="1800" u="none" strike="noStrike" kern="1200" cap="none" spc="0" baseline="0">
                <a:solidFill>
                  <a:schemeClr val="tx1"/>
                </a:solidFill>
                <a:latin typeface="Calibri" panose="020F0502020204030204" charset="0"/>
                <a:ea typeface="宋体" panose="02010600030101010101" pitchFamily="2" charset="-122"/>
                <a:cs typeface="Calibri" panose="020F0502020204030204" charset="0"/>
              </a:rPr>
            </a:fld>
            <a:endParaRPr lang="zh-CN" altLang="en-US" sz="1200">
              <a:latin typeface="Calibri" panose="020F0502020204030204" charset="0"/>
              <a:ea typeface="宋体" panose="02010600030101010101" pitchFamily="2" charset="-122"/>
              <a:cs typeface="Calibri" panose="020F0502020204030204" charset="0"/>
            </a:endParaRPr>
          </a:p>
        </p:txBody>
      </p:sp>
      <p:sp>
        <p:nvSpPr>
          <p:cNvPr id="95" name="对象"/>
          <p:cNvSpPr>
            <a:spLocks noGrp="1"/>
          </p:cNvSpPr>
          <p:nvPr>
            <p:ph type="sldImg"/>
          </p:nvPr>
        </p:nvSpPr>
        <p:spPr>
          <a:xfrm>
            <a:off x="381000" y="685800"/>
            <a:ext cx="6096000" cy="3429000"/>
          </a:xfrm>
          <a:prstGeom prst="rect">
            <a:avLst/>
          </a:prstGeom>
          <a:noFill/>
          <a:ln w="9525" cap="flat" cmpd="sng">
            <a:noFill/>
            <a:prstDash val="solid"/>
            <a:miter/>
          </a:ln>
        </p:spPr>
      </p:sp>
      <p:sp>
        <p:nvSpPr>
          <p:cNvPr id="96" name="文本框"/>
          <p:cNvSpPr>
            <a:spLocks noGrp="1"/>
          </p:cNvSpPr>
          <p:nvPr>
            <p:ph type="body" idx="1"/>
          </p:nvPr>
        </p:nvSpPr>
        <p:spPr>
          <a:xfrm>
            <a:off x="0" y="0"/>
            <a:ext cx="0" cy="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pPr algn="r"/>
            <a:fld id="{CAD2D6BD-DE1B-4B5F-8B41-2702339687B9}" type="slidenum">
              <a:rPr lang="en-US" altLang="zh-CN" sz="1800" u="none" strike="noStrike" kern="1200" cap="none" spc="0" baseline="0">
                <a:solidFill>
                  <a:schemeClr val="tx1"/>
                </a:solidFill>
                <a:latin typeface="Calibri" panose="020F0502020204030204" charset="0"/>
                <a:ea typeface="宋体" panose="02010600030101010101" pitchFamily="2" charset="-122"/>
                <a:cs typeface="Calibri" panose="020F0502020204030204" charset="0"/>
              </a:rPr>
            </a:fld>
            <a:endParaRPr lang="zh-CN" altLang="en-US" sz="1200">
              <a:latin typeface="Calibri" panose="020F0502020204030204" charset="0"/>
              <a:ea typeface="宋体" panose="02010600030101010101" pitchFamily="2" charset="-122"/>
              <a:cs typeface="Calibri" panose="020F0502020204030204" charset="0"/>
            </a:endParaRPr>
          </a:p>
        </p:txBody>
      </p:sp>
      <p:sp>
        <p:nvSpPr>
          <p:cNvPr id="95" name="对象"/>
          <p:cNvSpPr>
            <a:spLocks noGrp="1"/>
          </p:cNvSpPr>
          <p:nvPr>
            <p:ph type="sldImg"/>
          </p:nvPr>
        </p:nvSpPr>
        <p:spPr>
          <a:xfrm>
            <a:off x="381000" y="685800"/>
            <a:ext cx="6096000" cy="3429000"/>
          </a:xfrm>
          <a:prstGeom prst="rect">
            <a:avLst/>
          </a:prstGeom>
          <a:noFill/>
          <a:ln w="9525" cap="flat" cmpd="sng">
            <a:noFill/>
            <a:prstDash val="solid"/>
            <a:miter/>
          </a:ln>
        </p:spPr>
      </p:sp>
      <p:sp>
        <p:nvSpPr>
          <p:cNvPr id="96" name="文本框"/>
          <p:cNvSpPr>
            <a:spLocks noGrp="1"/>
          </p:cNvSpPr>
          <p:nvPr>
            <p:ph type="body" idx="1"/>
          </p:nvPr>
        </p:nvSpPr>
        <p:spPr>
          <a:xfrm>
            <a:off x="0" y="0"/>
            <a:ext cx="0" cy="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i="1"/>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pPr algn="r"/>
            <a:fld id="{CAD2D6BD-DE1B-4B5F-8B41-2702339687B9}" type="slidenum">
              <a:rPr lang="en-US" altLang="zh-CN" sz="1800" u="none" strike="noStrike" kern="1200" cap="none" spc="0" baseline="0">
                <a:solidFill>
                  <a:schemeClr val="tx1"/>
                </a:solidFill>
                <a:latin typeface="Calibri" panose="020F0502020204030204" charset="0"/>
                <a:ea typeface="宋体" panose="02010600030101010101" pitchFamily="2" charset="-122"/>
                <a:cs typeface="Calibri" panose="020F0502020204030204" charset="0"/>
              </a:rPr>
            </a:fld>
            <a:endParaRPr lang="zh-CN" altLang="en-US" sz="1200">
              <a:latin typeface="Calibri" panose="020F0502020204030204" charset="0"/>
              <a:ea typeface="宋体" panose="02010600030101010101" pitchFamily="2" charset="-122"/>
              <a:cs typeface="Calibri" panose="020F0502020204030204" charset="0"/>
            </a:endParaRPr>
          </a:p>
        </p:txBody>
      </p:sp>
      <p:sp>
        <p:nvSpPr>
          <p:cNvPr id="95" name="对象"/>
          <p:cNvSpPr>
            <a:spLocks noGrp="1"/>
          </p:cNvSpPr>
          <p:nvPr>
            <p:ph type="sldImg"/>
          </p:nvPr>
        </p:nvSpPr>
        <p:spPr>
          <a:xfrm>
            <a:off x="381000" y="685800"/>
            <a:ext cx="6096000" cy="3429000"/>
          </a:xfrm>
          <a:prstGeom prst="rect">
            <a:avLst/>
          </a:prstGeom>
          <a:noFill/>
          <a:ln w="9525" cap="flat" cmpd="sng">
            <a:noFill/>
            <a:prstDash val="solid"/>
            <a:miter/>
          </a:ln>
        </p:spPr>
      </p:sp>
      <p:sp>
        <p:nvSpPr>
          <p:cNvPr id="96" name="文本框"/>
          <p:cNvSpPr>
            <a:spLocks noGrp="1"/>
          </p:cNvSpPr>
          <p:nvPr>
            <p:ph type="body" idx="1"/>
          </p:nvPr>
        </p:nvSpPr>
        <p:spPr>
          <a:xfrm>
            <a:off x="0" y="0"/>
            <a:ext cx="0" cy="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pPr algn="r"/>
            <a:fld id="{CAD2D6BD-DE1B-4B5F-8B41-2702339687B9}" type="slidenum">
              <a:rPr lang="en-US" altLang="zh-CN" sz="1800" u="none" strike="noStrike" kern="1200" cap="none" spc="0" baseline="0">
                <a:solidFill>
                  <a:schemeClr val="tx1"/>
                </a:solidFill>
                <a:latin typeface="Calibri" panose="020F0502020204030204" charset="0"/>
                <a:ea typeface="宋体" panose="02010600030101010101" pitchFamily="2" charset="-122"/>
                <a:cs typeface="Calibri" panose="020F0502020204030204" charset="0"/>
              </a:rPr>
            </a:fld>
            <a:endParaRPr lang="zh-CN" altLang="en-US" sz="1200">
              <a:latin typeface="Calibri" panose="020F0502020204030204" charset="0"/>
              <a:ea typeface="宋体" panose="02010600030101010101" pitchFamily="2" charset="-122"/>
              <a:cs typeface="Calibri" panose="020F0502020204030204" charset="0"/>
            </a:endParaRPr>
          </a:p>
        </p:txBody>
      </p:sp>
      <p:sp>
        <p:nvSpPr>
          <p:cNvPr id="95" name="对象"/>
          <p:cNvSpPr>
            <a:spLocks noGrp="1"/>
          </p:cNvSpPr>
          <p:nvPr>
            <p:ph type="sldImg"/>
          </p:nvPr>
        </p:nvSpPr>
        <p:spPr>
          <a:xfrm>
            <a:off x="381000" y="685800"/>
            <a:ext cx="6096000" cy="3429000"/>
          </a:xfrm>
          <a:prstGeom prst="rect">
            <a:avLst/>
          </a:prstGeom>
          <a:noFill/>
          <a:ln w="9525" cap="flat" cmpd="sng">
            <a:noFill/>
            <a:prstDash val="solid"/>
            <a:miter/>
          </a:ln>
        </p:spPr>
      </p:sp>
      <p:sp>
        <p:nvSpPr>
          <p:cNvPr id="96" name="文本框"/>
          <p:cNvSpPr>
            <a:spLocks noGrp="1"/>
          </p:cNvSpPr>
          <p:nvPr>
            <p:ph type="body" idx="1"/>
          </p:nvPr>
        </p:nvSpPr>
        <p:spPr>
          <a:xfrm>
            <a:off x="0" y="0"/>
            <a:ext cx="0" cy="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pPr algn="r"/>
            <a:fld id="{CAD2D6BD-DE1B-4B5F-8B41-2702339687B9}" type="slidenum">
              <a:rPr lang="en-US" altLang="zh-CN" sz="1800" u="none" strike="noStrike" kern="1200" cap="none" spc="0" baseline="0">
                <a:solidFill>
                  <a:schemeClr val="tx1"/>
                </a:solidFill>
                <a:latin typeface="Calibri" panose="020F0502020204030204" charset="0"/>
                <a:ea typeface="宋体" panose="02010600030101010101" pitchFamily="2" charset="-122"/>
                <a:cs typeface="Calibri" panose="020F0502020204030204" charset="0"/>
              </a:rPr>
            </a:fld>
            <a:endParaRPr lang="zh-CN" altLang="en-US" sz="1200">
              <a:latin typeface="Calibri" panose="020F0502020204030204" charset="0"/>
              <a:ea typeface="宋体" panose="02010600030101010101" pitchFamily="2" charset="-122"/>
              <a:cs typeface="Calibri" panose="020F0502020204030204" charset="0"/>
            </a:endParaRPr>
          </a:p>
        </p:txBody>
      </p:sp>
      <p:sp>
        <p:nvSpPr>
          <p:cNvPr id="95" name="对象"/>
          <p:cNvSpPr>
            <a:spLocks noGrp="1"/>
          </p:cNvSpPr>
          <p:nvPr>
            <p:ph type="sldImg"/>
          </p:nvPr>
        </p:nvSpPr>
        <p:spPr>
          <a:xfrm>
            <a:off x="381000" y="685800"/>
            <a:ext cx="6096000" cy="3429000"/>
          </a:xfrm>
          <a:prstGeom prst="rect">
            <a:avLst/>
          </a:prstGeom>
          <a:noFill/>
          <a:ln w="9525" cap="flat" cmpd="sng">
            <a:noFill/>
            <a:prstDash val="solid"/>
            <a:miter/>
          </a:ln>
        </p:spPr>
      </p:sp>
      <p:sp>
        <p:nvSpPr>
          <p:cNvPr id="96" name="文本框"/>
          <p:cNvSpPr>
            <a:spLocks noGrp="1"/>
          </p:cNvSpPr>
          <p:nvPr>
            <p:ph type="body" idx="1"/>
          </p:nvPr>
        </p:nvSpPr>
        <p:spPr>
          <a:xfrm>
            <a:off x="0" y="0"/>
            <a:ext cx="0" cy="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pPr algn="r"/>
            <a:fld id="{CAD2D6BD-DE1B-4B5F-8B41-2702339687B9}" type="slidenum">
              <a:rPr lang="en-US" altLang="zh-CN" sz="1800" u="none" strike="noStrike" kern="1200" cap="none" spc="0" baseline="0">
                <a:solidFill>
                  <a:schemeClr val="tx1"/>
                </a:solidFill>
                <a:latin typeface="Calibri" panose="020F0502020204030204" charset="0"/>
                <a:ea typeface="宋体" panose="02010600030101010101" pitchFamily="2" charset="-122"/>
                <a:cs typeface="Calibri" panose="020F0502020204030204" charset="0"/>
              </a:rPr>
            </a:fld>
            <a:endParaRPr lang="zh-CN" altLang="en-US" sz="1200">
              <a:latin typeface="Calibri" panose="020F0502020204030204" charset="0"/>
              <a:ea typeface="宋体" panose="02010600030101010101" pitchFamily="2" charset="-122"/>
              <a:cs typeface="Calibri" panose="020F0502020204030204" charset="0"/>
            </a:endParaRPr>
          </a:p>
        </p:txBody>
      </p:sp>
      <p:sp>
        <p:nvSpPr>
          <p:cNvPr id="95" name="对象"/>
          <p:cNvSpPr>
            <a:spLocks noGrp="1"/>
          </p:cNvSpPr>
          <p:nvPr>
            <p:ph type="sldImg"/>
          </p:nvPr>
        </p:nvSpPr>
        <p:spPr>
          <a:xfrm>
            <a:off x="381000" y="685800"/>
            <a:ext cx="6096000" cy="3429000"/>
          </a:xfrm>
          <a:prstGeom prst="rect">
            <a:avLst/>
          </a:prstGeom>
          <a:noFill/>
          <a:ln w="9525" cap="flat" cmpd="sng">
            <a:noFill/>
            <a:prstDash val="solid"/>
            <a:miter/>
          </a:ln>
        </p:spPr>
      </p:sp>
      <p:sp>
        <p:nvSpPr>
          <p:cNvPr id="96" name="文本框"/>
          <p:cNvSpPr>
            <a:spLocks noGrp="1"/>
          </p:cNvSpPr>
          <p:nvPr>
            <p:ph type="body" idx="1"/>
          </p:nvPr>
        </p:nvSpPr>
        <p:spPr>
          <a:xfrm>
            <a:off x="0" y="0"/>
            <a:ext cx="0" cy="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pPr algn="r"/>
            <a:fld id="{CAD2D6BD-DE1B-4B5F-8B41-2702339687B9}" type="slidenum">
              <a:rPr lang="en-US" altLang="zh-CN" sz="1800" u="none" strike="noStrike" kern="1200" cap="none" spc="0" baseline="0">
                <a:solidFill>
                  <a:schemeClr val="tx1"/>
                </a:solidFill>
                <a:latin typeface="Calibri" panose="020F0502020204030204" charset="0"/>
                <a:ea typeface="宋体" panose="02010600030101010101" pitchFamily="2" charset="-122"/>
                <a:cs typeface="Calibri" panose="020F0502020204030204" charset="0"/>
              </a:rPr>
            </a:fld>
            <a:endParaRPr lang="zh-CN" altLang="en-US" sz="1200">
              <a:latin typeface="Calibri" panose="020F0502020204030204" charset="0"/>
              <a:ea typeface="宋体" panose="02010600030101010101" pitchFamily="2" charset="-122"/>
              <a:cs typeface="Calibri" panose="020F0502020204030204" charset="0"/>
            </a:endParaRPr>
          </a:p>
        </p:txBody>
      </p:sp>
      <p:sp>
        <p:nvSpPr>
          <p:cNvPr id="95" name="对象"/>
          <p:cNvSpPr>
            <a:spLocks noGrp="1"/>
          </p:cNvSpPr>
          <p:nvPr>
            <p:ph type="sldImg"/>
          </p:nvPr>
        </p:nvSpPr>
        <p:spPr>
          <a:xfrm>
            <a:off x="381000" y="685800"/>
            <a:ext cx="6096000" cy="3429000"/>
          </a:xfrm>
          <a:prstGeom prst="rect">
            <a:avLst/>
          </a:prstGeom>
          <a:noFill/>
          <a:ln w="9525" cap="flat" cmpd="sng">
            <a:noFill/>
            <a:prstDash val="solid"/>
            <a:miter/>
          </a:ln>
        </p:spPr>
      </p:sp>
      <p:sp>
        <p:nvSpPr>
          <p:cNvPr id="96" name="文本框"/>
          <p:cNvSpPr>
            <a:spLocks noGrp="1"/>
          </p:cNvSpPr>
          <p:nvPr>
            <p:ph type="body" idx="1"/>
          </p:nvPr>
        </p:nvSpPr>
        <p:spPr>
          <a:xfrm>
            <a:off x="0" y="0"/>
            <a:ext cx="0" cy="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pPr algn="r"/>
            <a:fld id="{CAD2D6BD-DE1B-4B5F-8B41-2702339687B9}" type="slidenum">
              <a:rPr lang="en-US" altLang="zh-CN" sz="1800" u="none" strike="noStrike" kern="1200" cap="none" spc="0" baseline="0">
                <a:solidFill>
                  <a:schemeClr val="tx1"/>
                </a:solidFill>
                <a:latin typeface="Calibri" panose="020F0502020204030204" charset="0"/>
                <a:ea typeface="宋体" panose="02010600030101010101" pitchFamily="2" charset="-122"/>
                <a:cs typeface="Calibri" panose="020F0502020204030204" charset="0"/>
              </a:rPr>
            </a:fld>
            <a:endParaRPr lang="zh-CN" altLang="en-US" sz="1200">
              <a:latin typeface="Calibri" panose="020F0502020204030204" charset="0"/>
              <a:ea typeface="宋体" panose="02010600030101010101" pitchFamily="2" charset="-122"/>
              <a:cs typeface="Calibri" panose="020F0502020204030204" charset="0"/>
            </a:endParaRPr>
          </a:p>
        </p:txBody>
      </p:sp>
      <p:sp>
        <p:nvSpPr>
          <p:cNvPr id="95" name="对象"/>
          <p:cNvSpPr>
            <a:spLocks noGrp="1"/>
          </p:cNvSpPr>
          <p:nvPr>
            <p:ph type="sldImg"/>
          </p:nvPr>
        </p:nvSpPr>
        <p:spPr>
          <a:xfrm>
            <a:off x="381000" y="685800"/>
            <a:ext cx="6096000" cy="3429000"/>
          </a:xfrm>
          <a:prstGeom prst="rect">
            <a:avLst/>
          </a:prstGeom>
          <a:noFill/>
          <a:ln w="9525" cap="flat" cmpd="sng">
            <a:noFill/>
            <a:prstDash val="solid"/>
            <a:miter/>
          </a:ln>
        </p:spPr>
      </p:sp>
      <p:sp>
        <p:nvSpPr>
          <p:cNvPr id="96" name="文本框"/>
          <p:cNvSpPr>
            <a:spLocks noGrp="1"/>
          </p:cNvSpPr>
          <p:nvPr>
            <p:ph type="body" idx="1"/>
          </p:nvPr>
        </p:nvSpPr>
        <p:spPr>
          <a:xfrm>
            <a:off x="0" y="0"/>
            <a:ext cx="0" cy="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pPr algn="r"/>
            <a:fld id="{CAD2D6BD-DE1B-4B5F-8B41-2702339687B9}" type="slidenum">
              <a:rPr lang="en-US" altLang="zh-CN" sz="1800" u="none" strike="noStrike" kern="1200" cap="none" spc="0" baseline="0">
                <a:solidFill>
                  <a:schemeClr val="tx1"/>
                </a:solidFill>
                <a:latin typeface="Calibri" panose="020F0502020204030204" charset="0"/>
                <a:ea typeface="宋体" panose="02010600030101010101" pitchFamily="2" charset="-122"/>
                <a:cs typeface="Calibri" panose="020F0502020204030204" charset="0"/>
              </a:rPr>
            </a:fld>
            <a:endParaRPr lang="zh-CN" altLang="en-US" sz="1200">
              <a:latin typeface="Calibri" panose="020F0502020204030204" charset="0"/>
              <a:ea typeface="宋体" panose="02010600030101010101" pitchFamily="2" charset="-122"/>
              <a:cs typeface="Calibri" panose="020F0502020204030204" charset="0"/>
            </a:endParaRPr>
          </a:p>
        </p:txBody>
      </p:sp>
      <p:sp>
        <p:nvSpPr>
          <p:cNvPr id="95" name="对象"/>
          <p:cNvSpPr>
            <a:spLocks noGrp="1"/>
          </p:cNvSpPr>
          <p:nvPr>
            <p:ph type="sldImg"/>
          </p:nvPr>
        </p:nvSpPr>
        <p:spPr>
          <a:xfrm>
            <a:off x="381000" y="685800"/>
            <a:ext cx="6096000" cy="3429000"/>
          </a:xfrm>
          <a:prstGeom prst="rect">
            <a:avLst/>
          </a:prstGeom>
          <a:noFill/>
          <a:ln w="9525" cap="flat" cmpd="sng">
            <a:noFill/>
            <a:prstDash val="solid"/>
            <a:miter/>
          </a:ln>
        </p:spPr>
      </p:sp>
      <p:sp>
        <p:nvSpPr>
          <p:cNvPr id="96" name="文本框"/>
          <p:cNvSpPr>
            <a:spLocks noGrp="1"/>
          </p:cNvSpPr>
          <p:nvPr>
            <p:ph type="body" idx="1"/>
          </p:nvPr>
        </p:nvSpPr>
        <p:spPr>
          <a:xfrm>
            <a:off x="0" y="0"/>
            <a:ext cx="0" cy="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849D3E0-124D-4DFF-AE99-4EA4CC201DB4}"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pPr algn="r"/>
            <a:fld id="{CAD2D6BD-DE1B-4B5F-8B41-2702339687B9}" type="slidenum">
              <a:rPr lang="en-US" altLang="zh-CN" sz="1800" u="none" strike="noStrike" kern="1200" cap="none" spc="0" baseline="0">
                <a:solidFill>
                  <a:schemeClr val="tx1"/>
                </a:solidFill>
                <a:latin typeface="Calibri" panose="020F0502020204030204" charset="0"/>
                <a:ea typeface="宋体" panose="02010600030101010101" pitchFamily="2" charset="-122"/>
                <a:cs typeface="Calibri" panose="020F0502020204030204" charset="0"/>
              </a:rPr>
            </a:fld>
            <a:endParaRPr lang="zh-CN" altLang="en-US" sz="1200">
              <a:latin typeface="Calibri" panose="020F0502020204030204" charset="0"/>
              <a:ea typeface="宋体" panose="02010600030101010101" pitchFamily="2" charset="-122"/>
              <a:cs typeface="Calibri" panose="020F0502020204030204" charset="0"/>
            </a:endParaRPr>
          </a:p>
        </p:txBody>
      </p:sp>
      <p:sp>
        <p:nvSpPr>
          <p:cNvPr id="95" name="对象"/>
          <p:cNvSpPr>
            <a:spLocks noGrp="1"/>
          </p:cNvSpPr>
          <p:nvPr>
            <p:ph type="sldImg"/>
          </p:nvPr>
        </p:nvSpPr>
        <p:spPr>
          <a:xfrm>
            <a:off x="381000" y="685800"/>
            <a:ext cx="6096000" cy="3429000"/>
          </a:xfrm>
          <a:prstGeom prst="rect">
            <a:avLst/>
          </a:prstGeom>
          <a:noFill/>
          <a:ln w="9525" cap="flat" cmpd="sng">
            <a:noFill/>
            <a:prstDash val="solid"/>
            <a:miter/>
          </a:ln>
        </p:spPr>
      </p:sp>
      <p:sp>
        <p:nvSpPr>
          <p:cNvPr id="96" name="文本框"/>
          <p:cNvSpPr>
            <a:spLocks noGrp="1"/>
          </p:cNvSpPr>
          <p:nvPr>
            <p:ph type="body" idx="1"/>
          </p:nvPr>
        </p:nvSpPr>
        <p:spPr>
          <a:xfrm>
            <a:off x="0" y="0"/>
            <a:ext cx="0" cy="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pPr algn="r"/>
            <a:fld id="{CAD2D6BD-DE1B-4B5F-8B41-2702339687B9}" type="slidenum">
              <a:rPr lang="en-US" altLang="zh-CN" sz="1800" u="none" strike="noStrike" kern="1200" cap="none" spc="0" baseline="0">
                <a:solidFill>
                  <a:schemeClr val="tx1"/>
                </a:solidFill>
                <a:latin typeface="Calibri" panose="020F0502020204030204" charset="0"/>
                <a:ea typeface="宋体" panose="02010600030101010101" pitchFamily="2" charset="-122"/>
                <a:cs typeface="Calibri" panose="020F0502020204030204" charset="0"/>
              </a:rPr>
            </a:fld>
            <a:endParaRPr lang="zh-CN" altLang="en-US" sz="1200">
              <a:latin typeface="Calibri" panose="020F0502020204030204" charset="0"/>
              <a:ea typeface="宋体" panose="02010600030101010101" pitchFamily="2" charset="-122"/>
              <a:cs typeface="Calibri" panose="020F0502020204030204" charset="0"/>
            </a:endParaRPr>
          </a:p>
        </p:txBody>
      </p:sp>
      <p:sp>
        <p:nvSpPr>
          <p:cNvPr id="95" name="对象"/>
          <p:cNvSpPr>
            <a:spLocks noGrp="1"/>
          </p:cNvSpPr>
          <p:nvPr>
            <p:ph type="sldImg"/>
          </p:nvPr>
        </p:nvSpPr>
        <p:spPr>
          <a:xfrm>
            <a:off x="381000" y="685800"/>
            <a:ext cx="6096000" cy="3429000"/>
          </a:xfrm>
          <a:prstGeom prst="rect">
            <a:avLst/>
          </a:prstGeom>
          <a:noFill/>
          <a:ln w="9525" cap="flat" cmpd="sng">
            <a:noFill/>
            <a:prstDash val="solid"/>
            <a:miter/>
          </a:ln>
        </p:spPr>
      </p:sp>
      <p:sp>
        <p:nvSpPr>
          <p:cNvPr id="96" name="文本框"/>
          <p:cNvSpPr>
            <a:spLocks noGrp="1"/>
          </p:cNvSpPr>
          <p:nvPr>
            <p:ph type="body" idx="1"/>
          </p:nvPr>
        </p:nvSpPr>
        <p:spPr>
          <a:xfrm>
            <a:off x="0" y="0"/>
            <a:ext cx="0" cy="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pPr algn="r"/>
            <a:fld id="{CAD2D6BD-DE1B-4B5F-8B41-2702339687B9}" type="slidenum">
              <a:rPr lang="en-US" altLang="zh-CN" sz="1800" u="none" strike="noStrike" kern="1200" cap="none" spc="0" baseline="0">
                <a:solidFill>
                  <a:schemeClr val="tx1"/>
                </a:solidFill>
                <a:latin typeface="Calibri" panose="020F0502020204030204" charset="0"/>
                <a:ea typeface="宋体" panose="02010600030101010101" pitchFamily="2" charset="-122"/>
                <a:cs typeface="Calibri" panose="020F0502020204030204" charset="0"/>
              </a:rPr>
            </a:fld>
            <a:endParaRPr lang="zh-CN" altLang="en-US" sz="1200">
              <a:latin typeface="Calibri" panose="020F0502020204030204" charset="0"/>
              <a:ea typeface="宋体" panose="02010600030101010101" pitchFamily="2" charset="-122"/>
              <a:cs typeface="Calibri" panose="020F0502020204030204" charset="0"/>
            </a:endParaRPr>
          </a:p>
        </p:txBody>
      </p:sp>
      <p:sp>
        <p:nvSpPr>
          <p:cNvPr id="95" name="对象"/>
          <p:cNvSpPr>
            <a:spLocks noGrp="1"/>
          </p:cNvSpPr>
          <p:nvPr>
            <p:ph type="sldImg"/>
          </p:nvPr>
        </p:nvSpPr>
        <p:spPr>
          <a:xfrm>
            <a:off x="381000" y="685800"/>
            <a:ext cx="6096000" cy="3429000"/>
          </a:xfrm>
          <a:prstGeom prst="rect">
            <a:avLst/>
          </a:prstGeom>
          <a:noFill/>
          <a:ln w="9525" cap="flat" cmpd="sng">
            <a:noFill/>
            <a:prstDash val="solid"/>
            <a:miter/>
          </a:ln>
        </p:spPr>
      </p:sp>
      <p:sp>
        <p:nvSpPr>
          <p:cNvPr id="96" name="文本框"/>
          <p:cNvSpPr>
            <a:spLocks noGrp="1"/>
          </p:cNvSpPr>
          <p:nvPr>
            <p:ph type="body" idx="1"/>
          </p:nvPr>
        </p:nvSpPr>
        <p:spPr>
          <a:xfrm>
            <a:off x="0" y="0"/>
            <a:ext cx="0" cy="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文本框"/>
          <p:cNvSpPr>
            <a:spLocks noGrp="1"/>
          </p:cNvSpPr>
          <p:nvPr>
            <p:ph type="sldNum" idx="5"/>
          </p:nvPr>
        </p:nvSpPr>
        <p:spPr>
          <a:xfrm>
            <a:off x="3884613" y="8685213"/>
            <a:ext cx="2971800" cy="457200"/>
          </a:xfrm>
          <a:prstGeom prst="rect">
            <a:avLst/>
          </a:prstGeom>
          <a:noFill/>
          <a:ln w="9525" cap="flat" cmpd="sng">
            <a:noFill/>
            <a:prstDash val="solid"/>
            <a:round/>
          </a:ln>
        </p:spPr>
        <p:txBody>
          <a:bodyPr vert="horz" wrap="square" lIns="91440" tIns="45720" rIns="91440" bIns="45720" anchor="b" anchorCtr="0"/>
          <a:lstStyle/>
          <a:p>
            <a:pPr algn="r"/>
            <a:fld id="{CAD2D6BD-DE1B-4B5F-8B41-2702339687B9}" type="slidenum">
              <a:rPr lang="en-US" altLang="zh-CN" sz="1800" u="none" strike="noStrike" kern="1200" cap="none" spc="0" baseline="0">
                <a:solidFill>
                  <a:schemeClr val="tx1"/>
                </a:solidFill>
                <a:latin typeface="Calibri" panose="020F0502020204030204" charset="0"/>
                <a:ea typeface="宋体" panose="02010600030101010101" pitchFamily="2" charset="-122"/>
                <a:cs typeface="Calibri" panose="020F0502020204030204" charset="0"/>
              </a:rPr>
            </a:fld>
            <a:endParaRPr lang="zh-CN" altLang="en-US" sz="1200">
              <a:latin typeface="Calibri" panose="020F0502020204030204" charset="0"/>
              <a:ea typeface="宋体" panose="02010600030101010101" pitchFamily="2" charset="-122"/>
              <a:cs typeface="Calibri" panose="020F0502020204030204" charset="0"/>
            </a:endParaRPr>
          </a:p>
        </p:txBody>
      </p:sp>
      <p:sp>
        <p:nvSpPr>
          <p:cNvPr id="95" name="对象"/>
          <p:cNvSpPr>
            <a:spLocks noGrp="1"/>
          </p:cNvSpPr>
          <p:nvPr>
            <p:ph type="sldImg"/>
          </p:nvPr>
        </p:nvSpPr>
        <p:spPr>
          <a:xfrm>
            <a:off x="381000" y="685800"/>
            <a:ext cx="6096000" cy="3429000"/>
          </a:xfrm>
          <a:prstGeom prst="rect">
            <a:avLst/>
          </a:prstGeom>
          <a:noFill/>
          <a:ln w="9525" cap="flat" cmpd="sng">
            <a:noFill/>
            <a:prstDash val="solid"/>
            <a:miter/>
          </a:ln>
        </p:spPr>
      </p:sp>
      <p:sp>
        <p:nvSpPr>
          <p:cNvPr id="96" name="文本框"/>
          <p:cNvSpPr>
            <a:spLocks noGrp="1"/>
          </p:cNvSpPr>
          <p:nvPr>
            <p:ph type="body" idx="1"/>
          </p:nvPr>
        </p:nvSpPr>
        <p:spPr>
          <a:xfrm>
            <a:off x="0" y="0"/>
            <a:ext cx="0" cy="0"/>
          </a:xfrm>
          <a:prstGeom prst="rect">
            <a:avLst/>
          </a:prstGeom>
          <a:noFill/>
          <a:ln w="9525" cap="flat" cmpd="sng">
            <a:noFill/>
            <a:prstDash val="solid"/>
            <a:miter/>
          </a:ln>
        </p:spPr>
        <p:txBody>
          <a:bodyPr vert="horz" wrap="square" lIns="91440" tIns="45720" rIns="91440" bIns="45720" anchor="t" anchorCtr="0"/>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8"/>
            <a:ext cx="27432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8"/>
            <a:ext cx="8070573"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45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3"/>
            <a:ext cx="105156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0"/>
            <a:ext cx="5376672"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5728" y="1600200"/>
            <a:ext cx="5376672" cy="4525963"/>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86775" y="1778438"/>
            <a:ext cx="4873575"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1186775" y="2665379"/>
            <a:ext cx="4873575"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256939" y="1778438"/>
            <a:ext cx="4897576"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256939" y="2665379"/>
            <a:ext cx="4897576" cy="3524284"/>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24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24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457201"/>
            <a:ext cx="617220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p:sp>
        <p:nvSpPr>
          <p:cNvPr id="1026" name="标题 1025"/>
          <p:cNvSpPr>
            <a:spLocks noGrp="1"/>
          </p:cNvSpPr>
          <p:nvPr>
            <p:ph type="title"/>
          </p:nvPr>
        </p:nvSpPr>
        <p:spPr>
          <a:xfrm>
            <a:off x="609600" y="274638"/>
            <a:ext cx="10972800" cy="1143000"/>
          </a:xfrm>
          <a:prstGeom prst="rect">
            <a:avLst/>
          </a:prstGeom>
          <a:noFill/>
          <a:ln w="9525">
            <a:noFill/>
          </a:ln>
        </p:spPr>
        <p:txBody>
          <a:bodyPr anchor="ctr" anchorCtr="0"/>
          <a:p>
            <a:pPr lvl="0"/>
            <a:r>
              <a:rPr lang="zh-CN" altLang="en-US"/>
              <a:t>单击此处编辑母版标题样式</a:t>
            </a:r>
            <a:endParaRPr lang="zh-CN" altLang="en-US"/>
          </a:p>
        </p:txBody>
      </p:sp>
      <p:sp>
        <p:nvSpPr>
          <p:cNvPr id="1027" name="文本占位符 1026"/>
          <p:cNvSpPr>
            <a:spLocks noGrp="1"/>
          </p:cNvSpPr>
          <p:nvPr>
            <p:ph type="body" idx="1"/>
          </p:nvPr>
        </p:nvSpPr>
        <p:spPr>
          <a:xfrm>
            <a:off x="609600" y="1600200"/>
            <a:ext cx="10972800" cy="4525963"/>
          </a:xfrm>
          <a:prstGeom prst="rect">
            <a:avLst/>
          </a:prstGeom>
          <a:noFill/>
          <a:ln w="9525">
            <a:noFill/>
          </a:ln>
        </p:spPr>
        <p:txBody>
          <a:bodyPr/>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1028" name="日期占位符 1027"/>
          <p:cNvSpPr>
            <a:spLocks noGrp="1"/>
          </p:cNvSpPr>
          <p:nvPr>
            <p:ph type="dt" sz="half" idx="2"/>
          </p:nvPr>
        </p:nvSpPr>
        <p:spPr>
          <a:xfrm>
            <a:off x="609600" y="6245225"/>
            <a:ext cx="28448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4165600" y="6245225"/>
            <a:ext cx="38608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8737600" y="6245225"/>
            <a:ext cx="28448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2.xml"/><Relationship Id="rId2" Type="http://schemas.openxmlformats.org/officeDocument/2006/relationships/tags" Target="../tags/tag24.xml"/><Relationship Id="rId1" Type="http://schemas.openxmlformats.org/officeDocument/2006/relationships/tags" Target="../tags/tag23.xml"/></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71.png"/><Relationship Id="rId1" Type="http://schemas.openxmlformats.org/officeDocument/2006/relationships/image" Target="../media/image7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image" Target="../media/image73.png"/><Relationship Id="rId1" Type="http://schemas.openxmlformats.org/officeDocument/2006/relationships/image" Target="../media/image72.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74.png"/></Relationships>
</file>

<file path=ppt/slides/_rels/slide10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2.xml"/><Relationship Id="rId2" Type="http://schemas.openxmlformats.org/officeDocument/2006/relationships/tags" Target="../tags/tag26.xml"/><Relationship Id="rId1" Type="http://schemas.openxmlformats.org/officeDocument/2006/relationships/tags" Target="../tags/tag25.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111.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2.xml"/><Relationship Id="rId2" Type="http://schemas.openxmlformats.org/officeDocument/2006/relationships/tags" Target="../tags/tag28.xml"/><Relationship Id="rId1" Type="http://schemas.openxmlformats.org/officeDocument/2006/relationships/tags" Target="../tags/tag2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2.xml"/><Relationship Id="rId2" Type="http://schemas.openxmlformats.org/officeDocument/2006/relationships/tags" Target="../tags/tag30.xml"/><Relationship Id="rId1" Type="http://schemas.openxmlformats.org/officeDocument/2006/relationships/tags" Target="../tags/tag2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2.xml"/><Relationship Id="rId2" Type="http://schemas.openxmlformats.org/officeDocument/2006/relationships/tags" Target="../tags/tag32.xml"/><Relationship Id="rId1" Type="http://schemas.openxmlformats.org/officeDocument/2006/relationships/tags" Target="../tags/tag3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2.xml"/><Relationship Id="rId2" Type="http://schemas.openxmlformats.org/officeDocument/2006/relationships/tags" Target="../tags/tag34.xml"/><Relationship Id="rId1" Type="http://schemas.openxmlformats.org/officeDocument/2006/relationships/tags" Target="../tags/tag33.xml"/></Relationships>
</file>

<file path=ppt/slides/_rels/slide121.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2.xml"/><Relationship Id="rId2" Type="http://schemas.openxmlformats.org/officeDocument/2006/relationships/tags" Target="../tags/tag36.xml"/><Relationship Id="rId1" Type="http://schemas.openxmlformats.org/officeDocument/2006/relationships/tags" Target="../tags/tag35.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124.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127.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image" Target="../media/image81.png"/><Relationship Id="rId1" Type="http://schemas.openxmlformats.org/officeDocument/2006/relationships/image" Target="../media/image80.png"/></Relationships>
</file>

<file path=ppt/slides/_rels/slide128.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image" Target="../media/image82.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131.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2.xml"/><Relationship Id="rId2" Type="http://schemas.openxmlformats.org/officeDocument/2006/relationships/tags" Target="../tags/tag38.xml"/><Relationship Id="rId1" Type="http://schemas.openxmlformats.org/officeDocument/2006/relationships/tags" Target="../tags/tag3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136.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137.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2.xml"/><Relationship Id="rId2" Type="http://schemas.openxmlformats.org/officeDocument/2006/relationships/image" Target="../media/image89.png"/><Relationship Id="rId1" Type="http://schemas.openxmlformats.org/officeDocument/2006/relationships/image" Target="../media/image88.png"/></Relationships>
</file>

<file path=ppt/slides/_rels/slide138.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90.png"/></Relationships>
</file>

<file path=ppt/slides/_rels/slide139.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93.png"/><Relationship Id="rId1" Type="http://schemas.openxmlformats.org/officeDocument/2006/relationships/image" Target="../media/image92.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12.xml"/><Relationship Id="rId2" Type="http://schemas.openxmlformats.org/officeDocument/2006/relationships/tags" Target="../tags/tag8.xml"/><Relationship Id="rId1" Type="http://schemas.openxmlformats.org/officeDocument/2006/relationships/tags" Target="../tags/tag7.xml"/></Relationships>
</file>

<file path=ppt/slides/_rels/slide140.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2.xml"/><Relationship Id="rId2" Type="http://schemas.openxmlformats.org/officeDocument/2006/relationships/image" Target="../media/image95.png"/><Relationship Id="rId1" Type="http://schemas.openxmlformats.org/officeDocument/2006/relationships/image" Target="../media/image94.png"/></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142.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image" Target="../media/image98.png"/><Relationship Id="rId1" Type="http://schemas.openxmlformats.org/officeDocument/2006/relationships/image" Target="../media/image97.png"/></Relationships>
</file>

<file path=ppt/slides/_rels/slide143.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image" Target="../media/image99.png"/></Relationships>
</file>

<file path=ppt/slides/_rels/slide144.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12.xml"/><Relationship Id="rId2" Type="http://schemas.openxmlformats.org/officeDocument/2006/relationships/tags" Target="../tags/tag40.xml"/><Relationship Id="rId1" Type="http://schemas.openxmlformats.org/officeDocument/2006/relationships/tags" Target="../tags/tag39.xml"/></Relationships>
</file>

<file path=ppt/slides/_rels/slide145.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12.xml"/><Relationship Id="rId2" Type="http://schemas.openxmlformats.org/officeDocument/2006/relationships/tags" Target="../tags/tag42.xml"/><Relationship Id="rId1" Type="http://schemas.openxmlformats.org/officeDocument/2006/relationships/tags" Target="../tags/tag41.xml"/></Relationships>
</file>

<file path=ppt/slides/_rels/slide146.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12.xml"/><Relationship Id="rId2" Type="http://schemas.openxmlformats.org/officeDocument/2006/relationships/tags" Target="../tags/tag44.xml"/><Relationship Id="rId1" Type="http://schemas.openxmlformats.org/officeDocument/2006/relationships/tags" Target="../tags/tag4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2.xml"/><Relationship Id="rId2" Type="http://schemas.openxmlformats.org/officeDocument/2006/relationships/tags" Target="../tags/tag10.xml"/><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2.xml"/><Relationship Id="rId2" Type="http://schemas.openxmlformats.org/officeDocument/2006/relationships/tags" Target="../tags/tag12.xml"/><Relationship Id="rId1" Type="http://schemas.openxmlformats.org/officeDocument/2006/relationships/tags" Target="../tags/tag11.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12.xml"/><Relationship Id="rId2" Type="http://schemas.openxmlformats.org/officeDocument/2006/relationships/tags" Target="../tags/tag14.xml"/><Relationship Id="rId1" Type="http://schemas.openxmlformats.org/officeDocument/2006/relationships/tags" Target="../tags/tag13.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2.xml"/><Relationship Id="rId2" Type="http://schemas.openxmlformats.org/officeDocument/2006/relationships/tags" Target="../tags/tag4.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12.xml"/><Relationship Id="rId2" Type="http://schemas.openxmlformats.org/officeDocument/2006/relationships/tags" Target="../tags/tag6.xml"/><Relationship Id="rId1" Type="http://schemas.openxmlformats.org/officeDocument/2006/relationships/tags" Target="../tags/tag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0.png"/><Relationship Id="rId1" Type="http://schemas.openxmlformats.org/officeDocument/2006/relationships/image" Target="../media/image49.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75.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55.png"/></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2.xml"/><Relationship Id="rId2" Type="http://schemas.openxmlformats.org/officeDocument/2006/relationships/tags" Target="../tags/tag16.xml"/><Relationship Id="rId1" Type="http://schemas.openxmlformats.org/officeDocument/2006/relationships/tags" Target="../tags/tag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2.xml"/><Relationship Id="rId2" Type="http://schemas.openxmlformats.org/officeDocument/2006/relationships/tags" Target="../tags/tag18.xml"/><Relationship Id="rId1" Type="http://schemas.openxmlformats.org/officeDocument/2006/relationships/tags" Target="../tags/tag1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12.xml"/><Relationship Id="rId2" Type="http://schemas.openxmlformats.org/officeDocument/2006/relationships/tags" Target="../tags/tag20.xml"/><Relationship Id="rId1" Type="http://schemas.openxmlformats.org/officeDocument/2006/relationships/tags" Target="../tags/tag1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0.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1.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2.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92.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2.xml"/><Relationship Id="rId2" Type="http://schemas.openxmlformats.org/officeDocument/2006/relationships/tags" Target="../tags/tag22.xml"/><Relationship Id="rId1" Type="http://schemas.openxmlformats.org/officeDocument/2006/relationships/tags" Target="../tags/tag2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4439905"/>
            <a:ext cx="12190413" cy="915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TextBox 5"/>
          <p:cNvSpPr>
            <a:spLocks noChangeArrowheads="1"/>
          </p:cNvSpPr>
          <p:nvPr/>
        </p:nvSpPr>
        <p:spPr bwMode="auto">
          <a:xfrm>
            <a:off x="212652" y="4623712"/>
            <a:ext cx="4295716"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665" dirty="0">
                <a:solidFill>
                  <a:schemeClr val="bg1"/>
                </a:solidFill>
                <a:latin typeface="微软雅黑" panose="020B0503020204020204" charset="-122"/>
                <a:ea typeface="微软雅黑" panose="020B0503020204020204" charset="-122"/>
              </a:rPr>
              <a:t>本章概述</a:t>
            </a:r>
            <a:endParaRPr lang="zh-CN" altLang="en-US" sz="2665" dirty="0">
              <a:solidFill>
                <a:schemeClr val="bg1"/>
              </a:solidFill>
              <a:latin typeface="微软雅黑" panose="020B0503020204020204" charset="-122"/>
              <a:ea typeface="微软雅黑" panose="020B0503020204020204" charset="-122"/>
            </a:endParaRPr>
          </a:p>
        </p:txBody>
      </p:sp>
      <p:sp>
        <p:nvSpPr>
          <p:cNvPr id="24" name="TextBox 5"/>
          <p:cNvSpPr>
            <a:spLocks noChangeArrowheads="1"/>
          </p:cNvSpPr>
          <p:nvPr/>
        </p:nvSpPr>
        <p:spPr bwMode="auto">
          <a:xfrm>
            <a:off x="7906639" y="4623712"/>
            <a:ext cx="427184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65" dirty="0">
                <a:solidFill>
                  <a:schemeClr val="bg1"/>
                </a:solidFill>
                <a:latin typeface="微软雅黑" panose="020B0503020204020204" charset="-122"/>
                <a:ea typeface="微软雅黑" panose="020B0503020204020204" charset="-122"/>
              </a:rPr>
              <a:t>Produced</a:t>
            </a:r>
            <a:r>
              <a:rPr lang="zh-CN" altLang="en-US" sz="2665" dirty="0">
                <a:solidFill>
                  <a:schemeClr val="bg1"/>
                </a:solidFill>
                <a:latin typeface="微软雅黑" panose="020B0503020204020204" charset="-122"/>
                <a:ea typeface="微软雅黑" panose="020B0503020204020204" charset="-122"/>
              </a:rPr>
              <a:t> </a:t>
            </a:r>
            <a:r>
              <a:rPr lang="en-US" altLang="zh-CN" sz="2665" dirty="0">
                <a:solidFill>
                  <a:schemeClr val="bg1"/>
                </a:solidFill>
                <a:latin typeface="微软雅黑" panose="020B0503020204020204" charset="-122"/>
                <a:ea typeface="微软雅黑" panose="020B0503020204020204" charset="-122"/>
              </a:rPr>
              <a:t>By</a:t>
            </a:r>
            <a:r>
              <a:rPr lang="zh-CN" altLang="en-US" sz="2665" dirty="0">
                <a:solidFill>
                  <a:schemeClr val="bg1"/>
                </a:solidFill>
                <a:latin typeface="微软雅黑" panose="020B0503020204020204" charset="-122"/>
                <a:ea typeface="微软雅黑" panose="020B0503020204020204" charset="-122"/>
              </a:rPr>
              <a:t> 小杨哥</a:t>
            </a:r>
            <a:endParaRPr lang="zh-CN" altLang="en-US" sz="2665" dirty="0">
              <a:solidFill>
                <a:schemeClr val="bg1"/>
              </a:solidFill>
              <a:latin typeface="微软雅黑" panose="020B0503020204020204" charset="-122"/>
              <a:ea typeface="微软雅黑" panose="020B0503020204020204" charset="-122"/>
            </a:endParaRPr>
          </a:p>
        </p:txBody>
      </p:sp>
      <p:sp>
        <p:nvSpPr>
          <p:cNvPr id="25" name="Freeform 5"/>
          <p:cNvSpPr/>
          <p:nvPr/>
        </p:nvSpPr>
        <p:spPr bwMode="auto">
          <a:xfrm rot="1855731">
            <a:off x="4094915" y="1008340"/>
            <a:ext cx="640224" cy="577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6" name="Freeform 5"/>
          <p:cNvSpPr/>
          <p:nvPr/>
        </p:nvSpPr>
        <p:spPr bwMode="auto">
          <a:xfrm rot="1855731">
            <a:off x="5415992" y="941361"/>
            <a:ext cx="341503" cy="3079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7" name="Freeform 5"/>
          <p:cNvSpPr/>
          <p:nvPr/>
        </p:nvSpPr>
        <p:spPr bwMode="auto">
          <a:xfrm rot="1855731">
            <a:off x="3108313" y="1202556"/>
            <a:ext cx="339851" cy="3064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8" name="Freeform 5"/>
          <p:cNvSpPr/>
          <p:nvPr/>
        </p:nvSpPr>
        <p:spPr bwMode="auto">
          <a:xfrm rot="1855731">
            <a:off x="6359329" y="1162215"/>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9" name="Freeform 5"/>
          <p:cNvSpPr/>
          <p:nvPr/>
        </p:nvSpPr>
        <p:spPr bwMode="auto">
          <a:xfrm rot="1855731">
            <a:off x="7487837" y="1033329"/>
            <a:ext cx="231795" cy="2089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30" name="Freeform 5"/>
          <p:cNvSpPr/>
          <p:nvPr/>
        </p:nvSpPr>
        <p:spPr bwMode="auto">
          <a:xfrm rot="1855731">
            <a:off x="8419381" y="1076584"/>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grpSp>
        <p:nvGrpSpPr>
          <p:cNvPr id="31" name="组合 30"/>
          <p:cNvGrpSpPr/>
          <p:nvPr/>
        </p:nvGrpSpPr>
        <p:grpSpPr>
          <a:xfrm>
            <a:off x="4642460" y="3604635"/>
            <a:ext cx="2811528" cy="2534911"/>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lumMod val="50000"/>
                    <a:lumOff val="50000"/>
                  </a:srgbClr>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grpSp>
      <p:grpSp>
        <p:nvGrpSpPr>
          <p:cNvPr id="35" name="71"/>
          <p:cNvGrpSpPr/>
          <p:nvPr>
            <p:custDataLst>
              <p:tags r:id="rId1"/>
            </p:custDataLst>
          </p:nvPr>
        </p:nvGrpSpPr>
        <p:grpSpPr>
          <a:xfrm>
            <a:off x="2647941" y="2077839"/>
            <a:ext cx="6683383" cy="1137067"/>
            <a:chOff x="4304043" y="1286668"/>
            <a:chExt cx="3837944" cy="2757793"/>
          </a:xfrm>
          <a:effectLst>
            <a:outerShdw blurRad="203200" dist="152400" dir="8100000" algn="tr" rotWithShape="0">
              <a:prstClr val="black">
                <a:alpha val="50000"/>
              </a:prstClr>
            </a:outerShdw>
          </a:effectLst>
        </p:grpSpPr>
        <p:sp>
          <p:nvSpPr>
            <p:cNvPr id="36" name="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73"/>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9"/>
          <p:cNvSpPr>
            <a:spLocks noChangeArrowheads="1"/>
          </p:cNvSpPr>
          <p:nvPr>
            <p:custDataLst>
              <p:tags r:id="rId2"/>
            </p:custDataLst>
          </p:nvPr>
        </p:nvSpPr>
        <p:spPr bwMode="auto">
          <a:xfrm>
            <a:off x="2740997" y="2321793"/>
            <a:ext cx="6679449" cy="7067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defRPr/>
            </a:pPr>
            <a:r>
              <a:rPr lang="zh-CN" altLang="en-US" sz="4000" b="1" kern="0" dirty="0">
                <a:solidFill>
                  <a:srgbClr val="C9394A"/>
                </a:solidFill>
                <a:latin typeface="微软雅黑" panose="020B0503020204020204" charset="-122"/>
                <a:ea typeface="微软雅黑" panose="020B0503020204020204" charset="-122"/>
              </a:rPr>
              <a:t>Jenkins快速入门</a:t>
            </a:r>
            <a:endParaRPr lang="zh-CN" altLang="en-US" sz="4000" b="1" kern="0" dirty="0">
              <a:solidFill>
                <a:srgbClr val="C9394A"/>
              </a:solidFill>
              <a:latin typeface="微软雅黑" panose="020B0503020204020204" charset="-122"/>
              <a:ea typeface="微软雅黑" panose="020B0503020204020204" charset="-122"/>
            </a:endParaRPr>
          </a:p>
        </p:txBody>
      </p:sp>
      <p:sp>
        <p:nvSpPr>
          <p:cNvPr id="18" name="圆角矩形"/>
          <p:cNvSpPr/>
          <p:nvPr/>
        </p:nvSpPr>
        <p:spPr>
          <a:xfrm>
            <a:off x="4860105" y="4558619"/>
            <a:ext cx="2399903" cy="611715"/>
          </a:xfrm>
          <a:prstGeom prst="roundRect">
            <a:avLst>
              <a:gd name="adj" fmla="val 16666"/>
            </a:avLst>
          </a:prstGeom>
          <a:noFill/>
          <a:ln w="38100" cap="flat" cmpd="sng">
            <a:noFill/>
            <a:prstDash val="solid"/>
            <a:round/>
          </a:ln>
          <a:effectLst>
            <a:outerShdw blurRad="40000" dist="20000" dir="5400000" rotWithShape="0">
              <a:srgbClr val="000000">
                <a:alpha val="37647"/>
              </a:srgbClr>
            </a:outerShdw>
          </a:effectLst>
        </p:spPr>
        <p:txBody>
          <a:bodyPr vert="horz" wrap="square" lIns="121920" tIns="60960" rIns="121920" bIns="60960" anchor="ctr" anchorCtr="0"/>
          <a:lstStyle/>
          <a:p>
            <a:pPr algn="ctr"/>
            <a:r>
              <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学习内容</a:t>
            </a:r>
            <a:endPar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 calcmode="lin" valueType="num">
                                      <p:cBhvr>
                                        <p:cTn id="33" dur="1000" fill="hold"/>
                                        <p:tgtEl>
                                          <p:spTgt spid="29"/>
                                        </p:tgtEl>
                                        <p:attrNameLst>
                                          <p:attrName>style.rotation</p:attrName>
                                        </p:attrNameLst>
                                      </p:cBhvr>
                                      <p:tavLst>
                                        <p:tav tm="0">
                                          <p:val>
                                            <p:fltVal val="90"/>
                                          </p:val>
                                        </p:tav>
                                        <p:tav tm="100000">
                                          <p:val>
                                            <p:fltVal val="0"/>
                                          </p:val>
                                        </p:tav>
                                      </p:tavLst>
                                    </p:anim>
                                    <p:animEffect transition="in" filter="fade">
                                      <p:cBhvr>
                                        <p:cTn id="34" dur="1000"/>
                                        <p:tgtEl>
                                          <p:spTgt spid="2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style.rotation</p:attrName>
                                        </p:attrNameLst>
                                      </p:cBhvr>
                                      <p:tavLst>
                                        <p:tav tm="0">
                                          <p:val>
                                            <p:fltVal val="90"/>
                                          </p:val>
                                        </p:tav>
                                        <p:tav tm="100000">
                                          <p:val>
                                            <p:fltVal val="0"/>
                                          </p:val>
                                        </p:tav>
                                      </p:tavLst>
                                    </p:anim>
                                    <p:animEffect transition="in" filter="fade">
                                      <p:cBhvr>
                                        <p:cTn id="40" dur="1000"/>
                                        <p:tgtEl>
                                          <p:spTgt spid="3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250"/>
                                        <p:tgtEl>
                                          <p:spTgt spid="22"/>
                                        </p:tgtEl>
                                      </p:cBhvr>
                                    </p:animEffect>
                                  </p:childTnLst>
                                </p:cTn>
                              </p:par>
                            </p:childTnLst>
                          </p:cTn>
                        </p:par>
                        <p:par>
                          <p:cTn id="45" fill="hold">
                            <p:stCondLst>
                              <p:cond delay="1500"/>
                            </p:stCondLst>
                            <p:childTnLst>
                              <p:par>
                                <p:cTn id="46" presetID="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23"/>
                                        </p:tgtEl>
                                      </p:cBhvr>
                                    </p:animEffect>
                                  </p:childTnLst>
                                </p:cTn>
                              </p:par>
                            </p:childTnLst>
                          </p:cTn>
                        </p:par>
                        <p:par>
                          <p:cTn id="58" fill="hold">
                            <p:stCondLst>
                              <p:cond delay="1399"/>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4"/>
                                        </p:tgtEl>
                                        <p:attrNameLst>
                                          <p:attrName>ppt_y</p:attrName>
                                        </p:attrNameLst>
                                      </p:cBhvr>
                                      <p:tavLst>
                                        <p:tav tm="0">
                                          <p:val>
                                            <p:strVal val="#ppt_y"/>
                                          </p:val>
                                        </p:tav>
                                        <p:tav tm="100000">
                                          <p:val>
                                            <p:strVal val="#ppt_y"/>
                                          </p:val>
                                        </p:tav>
                                      </p:tavLst>
                                    </p:anim>
                                    <p:anim calcmode="lin" valueType="num">
                                      <p:cBhvr>
                                        <p:cTn id="6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65" dur="500" tmFilter="0,0; .5, 1; 1, 1"/>
                                        <p:tgtEl>
                                          <p:spTgt spid="24"/>
                                        </p:tgtEl>
                                      </p:cBhvr>
                                    </p:animEffect>
                                  </p:childTnLst>
                                </p:cTn>
                              </p:par>
                            </p:childTnLst>
                          </p:cTn>
                        </p:par>
                        <p:par>
                          <p:cTn id="66" fill="hold">
                            <p:stCondLst>
                              <p:cond delay="2599"/>
                            </p:stCondLst>
                            <p:childTnLst>
                              <p:par>
                                <p:cTn id="67" presetID="55"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strVal val="#ppt_w*0.70"/>
                                          </p:val>
                                        </p:tav>
                                        <p:tav tm="100000">
                                          <p:val>
                                            <p:strVal val="#ppt_w"/>
                                          </p:val>
                                        </p:tav>
                                      </p:tavLst>
                                    </p:anim>
                                    <p:anim calcmode="lin" valueType="num">
                                      <p:cBhvr>
                                        <p:cTn id="70" dur="500" fill="hold"/>
                                        <p:tgtEl>
                                          <p:spTgt spid="35"/>
                                        </p:tgtEl>
                                        <p:attrNameLst>
                                          <p:attrName>ppt_h</p:attrName>
                                        </p:attrNameLst>
                                      </p:cBhvr>
                                      <p:tavLst>
                                        <p:tav tm="0">
                                          <p:val>
                                            <p:strVal val="#ppt_h"/>
                                          </p:val>
                                        </p:tav>
                                        <p:tav tm="100000">
                                          <p:val>
                                            <p:strVal val="#ppt_h"/>
                                          </p:val>
                                        </p:tav>
                                      </p:tavLst>
                                    </p:anim>
                                    <p:animEffect transition="in" filter="fade">
                                      <p:cBhvr>
                                        <p:cTn id="71" dur="500"/>
                                        <p:tgtEl>
                                          <p:spTgt spid="35"/>
                                        </p:tgtEl>
                                      </p:cBhvr>
                                    </p:animEffect>
                                  </p:childTnLst>
                                </p:cTn>
                              </p:par>
                            </p:childTnLst>
                          </p:cTn>
                        </p:par>
                        <p:par>
                          <p:cTn id="72" fill="hold">
                            <p:stCondLst>
                              <p:cond delay="3099"/>
                            </p:stCondLst>
                            <p:childTnLst>
                              <p:par>
                                <p:cTn id="73" presetID="16" presetClass="entr" presetSubtype="2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1000"/>
                                        <p:tgtEl>
                                          <p:spTgt spid="38"/>
                                        </p:tgtEl>
                                      </p:cBhvr>
                                    </p:animEffect>
                                  </p:childTnLst>
                                </p:cTn>
                              </p:par>
                            </p:childTnLst>
                          </p:cTn>
                        </p:par>
                        <p:par>
                          <p:cTn id="76" fill="hold">
                            <p:stCondLst>
                              <p:cond delay="4099"/>
                            </p:stCondLst>
                            <p:childTnLst>
                              <p:par>
                                <p:cTn id="77" presetID="18" presetClass="entr" presetSubtype="1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strips(downLeft)">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utoUpdateAnimBg="0"/>
      <p:bldP spid="24" grpId="0" bldLvl="0" autoUpdateAnimBg="0"/>
      <p:bldP spid="25" grpId="0" bldLvl="0" animBg="1"/>
      <p:bldP spid="26" grpId="0" bldLvl="0" animBg="1"/>
      <p:bldP spid="27" grpId="0" bldLvl="0" animBg="1"/>
      <p:bldP spid="28" grpId="0" bldLvl="0" animBg="1"/>
      <p:bldP spid="29" grpId="0" bldLvl="0" animBg="1"/>
      <p:bldP spid="30" grpId="0" bldLvl="0" animBg="1"/>
      <p:bldP spid="38" grpId="0"/>
      <p:bldP spid="18"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p:cNvSpPr/>
          <p:nvPr/>
        </p:nvSpPr>
        <p:spPr>
          <a:xfrm>
            <a:off x="-240030" y="1375410"/>
            <a:ext cx="12367895" cy="5278755"/>
          </a:xfrm>
          <a:prstGeom prst="rect">
            <a:avLst/>
          </a:prstGeom>
          <a:noFill/>
          <a:ln w="9525" cap="flat" cmpd="sng">
            <a:noFill/>
            <a:prstDash val="solid"/>
            <a:miter/>
          </a:ln>
        </p:spPr>
        <p:txBody>
          <a:bodyPr vert="horz" wrap="square" lIns="121920" tIns="60960" rIns="121920" bIns="60960" anchor="ctr" anchorCtr="0"/>
          <a:lstStyle/>
          <a:p>
            <a:pPr marL="266700" algn="just">
              <a:lnSpc>
                <a:spcPct val="100000"/>
              </a:lnSpc>
              <a:spcBef>
                <a:spcPts val="0"/>
              </a:spcBef>
              <a:spcAft>
                <a:spcPts val="0"/>
              </a:spcAft>
              <a:buClr>
                <a:srgbClr val="C00000"/>
              </a:buClr>
              <a:buFont typeface="Wingdings" panose="05000000000000000000" charset="0"/>
            </a:pPr>
            <a:r>
              <a:rPr lang="en-US" altLang="zh-CN"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mn-ea"/>
              </a:rPr>
              <a:t>               </a:t>
            </a:r>
            <a:endParaRPr lang="en-US" altLang="zh-CN"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mn-ea"/>
            </a:endParaRPr>
          </a:p>
        </p:txBody>
      </p:sp>
      <p:sp>
        <p:nvSpPr>
          <p:cNvPr id="2" name="矩形"/>
          <p:cNvSpPr/>
          <p:nvPr/>
        </p:nvSpPr>
        <p:spPr>
          <a:xfrm>
            <a:off x="2639695" y="116840"/>
            <a:ext cx="7243445" cy="737870"/>
          </a:xfrm>
          <a:prstGeom prst="rect">
            <a:avLst/>
          </a:prstGeom>
          <a:noFill/>
          <a:ln w="9525" cap="flat" cmpd="sng">
            <a:noFill/>
            <a:prstDash val="solid"/>
            <a:miter/>
          </a:ln>
        </p:spPr>
        <p:txBody>
          <a:bodyPr vert="horz" wrap="none" lIns="121920" tIns="60960" rIns="121920" bIns="60960" anchor="t" anchorCtr="0">
            <a:noAutofit/>
          </a:bodyPr>
          <a:lstStyle/>
          <a:p>
            <a:pPr marL="0" indent="0" algn="ctr">
              <a:lnSpc>
                <a:spcPct val="100000"/>
              </a:lnSpc>
              <a:spcBef>
                <a:spcPts val="0"/>
              </a:spcBef>
              <a:spcAft>
                <a:spcPts val="0"/>
              </a:spcAft>
              <a:buNone/>
            </a:pPr>
            <a:r>
              <a:rPr lang="en-US" sz="4000" b="1">
                <a:solidFill>
                  <a:srgbClr val="C9394A"/>
                </a:solidFill>
                <a:latin typeface="微软雅黑" panose="020B0503020204020204" charset="-122"/>
                <a:ea typeface="微软雅黑" panose="020B0503020204020204" charset="-122"/>
                <a:cs typeface="微软雅黑" panose="020B0503020204020204" charset="-122"/>
                <a:sym typeface="+mn-ea"/>
              </a:rPr>
              <a:t> </a:t>
            </a:r>
            <a:r>
              <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rPr>
              <a:t>获取登录地址与端口</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1344295" y="1268095"/>
            <a:ext cx="10272395" cy="1410970"/>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暴露服务端口</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kubectl patch svc jenkins -n jenkins -p '{"spec": {"type": "NodePort"}}'</a:t>
            </a: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1343660" y="3140710"/>
            <a:ext cx="10534650" cy="2923540"/>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获取登录地址</a:t>
            </a:r>
            <a:endParaRPr lang="en-US" altLang="zh-CN"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NODE_IP=$(kubectl get nodes -n devops-tools -o jsonpath="{.items[0].status.addresses[0].address}")</a:t>
            </a:r>
            <a:endParaRPr lang="en-US" altLang="zh-CN"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NODE_PORT=$(kubectl get </a:t>
            </a:r>
            <a:r>
              <a:rPr lang="en-US" altLang="zh-CN" sz="2670" b="1">
                <a:latin typeface="微软雅黑" panose="020B0503020204020204" charset="-122"/>
                <a:ea typeface="微软雅黑" panose="020B0503020204020204" charset="-122"/>
                <a:cs typeface="微软雅黑" panose="020B0503020204020204" charset="-122"/>
                <a:sym typeface="+mn-ea"/>
              </a:rPr>
              <a:t>services jenkins </a:t>
            </a:r>
            <a:r>
              <a:rPr lang="en-US" altLang="zh-CN" sz="2670" b="1">
                <a:latin typeface="微软雅黑" panose="020B0503020204020204" charset="-122"/>
                <a:ea typeface="微软雅黑" panose="020B0503020204020204" charset="-122"/>
                <a:cs typeface="微软雅黑" panose="020B0503020204020204" charset="-122"/>
                <a:sym typeface="+mn-ea"/>
              </a:rPr>
              <a:t>-n jenkins -o jsonpath="{.spec.ports[0].nodePort}")</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echo http://$NODE_IP:$NODE_PORT/login</a:t>
            </a:r>
            <a:endParaRPr lang="zh-CN" altLang="en-US" sz="2670" b="1">
              <a:latin typeface="微软雅黑" panose="020B0503020204020204" charset="-122"/>
              <a:ea typeface="微软雅黑" panose="020B0503020204020204" charset="-122"/>
              <a:cs typeface="微软雅黑" panose="020B0503020204020204" charset="-122"/>
            </a:endParaRPr>
          </a:p>
          <a:p>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ppt_x"/>
                                          </p:val>
                                        </p:tav>
                                        <p:tav tm="100000">
                                          <p:val>
                                            <p:strVal val="#ppt_x"/>
                                          </p:val>
                                        </p:tav>
                                      </p:tavLst>
                                    </p:anim>
                                    <p:anim calcmode="lin" valueType="num">
                                      <p:cBhvr additive="base">
                                        <p:cTn id="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1" grpId="1"/>
      <p:bldP spid="5" grpId="0"/>
      <p:bldP spid="5" grpId="1"/>
      <p:bldP spid="4" grpId="0"/>
      <p:bldP spid="4" grpId="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000" b="1">
                <a:solidFill>
                  <a:srgbClr val="C9394A"/>
                </a:solidFill>
                <a:latin typeface="微软雅黑" panose="020B0503020204020204" charset="-122"/>
                <a:ea typeface="微软雅黑" panose="020B0503020204020204" charset="-122"/>
                <a:cs typeface="微软雅黑" panose="020B0503020204020204" charset="-122"/>
              </a:rPr>
              <a:t>Grovvy </a:t>
            </a:r>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函数</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2927985" y="1772285"/>
            <a:ext cx="7197090" cy="2929890"/>
          </a:xfrm>
        </p:spPr>
        <p:txBody>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定义一个函数，两个变量</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en-US" altLang="zh-CN" sz="2670" b="1">
              <a:latin typeface="微软雅黑" panose="020B0503020204020204" charset="-122"/>
              <a:ea typeface="微软雅黑" panose="020B0503020204020204" charset="-122"/>
            </a:endParaRPr>
          </a:p>
          <a:p>
            <a:pPr marL="0" indent="0">
              <a:buNone/>
            </a:pPr>
            <a:r>
              <a:rPr lang="en-US" altLang="zh-CN" sz="2670" b="1">
                <a:latin typeface="微软雅黑" panose="020B0503020204020204" charset="-122"/>
                <a:ea typeface="微软雅黑" panose="020B0503020204020204" charset="-122"/>
              </a:rPr>
              <a:t>def greet(name,age) {</a:t>
            </a:r>
            <a:endParaRPr lang="en-US" altLang="zh-CN" sz="2670" b="1">
              <a:latin typeface="微软雅黑" panose="020B0503020204020204" charset="-122"/>
              <a:ea typeface="微软雅黑" panose="020B0503020204020204" charset="-122"/>
            </a:endParaRPr>
          </a:p>
          <a:p>
            <a:pPr marL="0" indent="0">
              <a:buNone/>
            </a:pPr>
            <a:r>
              <a:rPr lang="en-US" altLang="zh-CN" sz="2670" b="1">
                <a:latin typeface="微软雅黑" panose="020B0503020204020204" charset="-122"/>
                <a:ea typeface="微软雅黑" panose="020B0503020204020204" charset="-122"/>
              </a:rPr>
              <a:t>    println "My name is $name!,age $age"</a:t>
            </a:r>
            <a:endParaRPr lang="en-US" altLang="zh-CN" sz="2670" b="1">
              <a:latin typeface="微软雅黑" panose="020B0503020204020204" charset="-122"/>
              <a:ea typeface="微软雅黑" panose="020B0503020204020204" charset="-122"/>
            </a:endParaRPr>
          </a:p>
          <a:p>
            <a:pPr marL="0" indent="0">
              <a:buNone/>
            </a:pPr>
            <a:r>
              <a:rPr lang="en-US" altLang="zh-CN" sz="2670" b="1">
                <a:latin typeface="微软雅黑" panose="020B0503020204020204" charset="-122"/>
                <a:ea typeface="微软雅黑" panose="020B0503020204020204" charset="-122"/>
              </a:rPr>
              <a:t>}</a:t>
            </a:r>
            <a:endParaRPr lang="en-US" altLang="zh-CN" sz="2670" b="1">
              <a:latin typeface="微软雅黑" panose="020B0503020204020204" charset="-122"/>
              <a:ea typeface="微软雅黑" panose="020B0503020204020204" charset="-122"/>
            </a:endParaRPr>
          </a:p>
          <a:p>
            <a:pPr marL="0" indent="0">
              <a:buNone/>
            </a:pPr>
            <a:r>
              <a:rPr lang="en-US" altLang="zh-CN" sz="2670" b="1">
                <a:latin typeface="微软雅黑" panose="020B0503020204020204" charset="-122"/>
                <a:ea typeface="微软雅黑" panose="020B0503020204020204" charset="-122"/>
              </a:rPr>
              <a:t>greet("Alice",18)</a:t>
            </a:r>
            <a:endParaRPr lang="en-US" altLang="zh-CN" sz="2670" b="1">
              <a:latin typeface="微软雅黑" panose="020B0503020204020204" charset="-122"/>
              <a:ea typeface="微软雅黑" panose="020B0503020204020204" charset="-122"/>
            </a:endParaRPr>
          </a:p>
        </p:txBody>
      </p:sp>
      <p:sp>
        <p:nvSpPr>
          <p:cNvPr id="5" name="文本框 4"/>
          <p:cNvSpPr txBox="1"/>
          <p:nvPr/>
        </p:nvSpPr>
        <p:spPr>
          <a:xfrm>
            <a:off x="4368165" y="2132965"/>
            <a:ext cx="4064000" cy="368300"/>
          </a:xfrm>
          <a:prstGeom prst="rect">
            <a:avLst/>
          </a:prstGeom>
          <a:noFill/>
        </p:spPr>
        <p:txBody>
          <a:bodyPr wrap="square" rtlCol="0">
            <a:spAutoFit/>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anim calcmode="lin" valueType="num">
                                      <p:cBhvr additive="base">
                                        <p:cTn id="2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270" y="4437365"/>
            <a:ext cx="12190413" cy="915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TextBox 5"/>
          <p:cNvSpPr>
            <a:spLocks noChangeArrowheads="1"/>
          </p:cNvSpPr>
          <p:nvPr/>
        </p:nvSpPr>
        <p:spPr bwMode="auto">
          <a:xfrm>
            <a:off x="1270" y="4441190"/>
            <a:ext cx="4720590" cy="91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665" dirty="0">
                <a:solidFill>
                  <a:schemeClr val="bg1"/>
                </a:solidFill>
                <a:latin typeface="微软雅黑" panose="020B0503020204020204" charset="-122"/>
                <a:ea typeface="微软雅黑" panose="020B0503020204020204" charset="-122"/>
              </a:rPr>
              <a:t>实现基于共享库进行CI/CD流程的优化</a:t>
            </a:r>
            <a:endParaRPr lang="zh-CN" altLang="en-US" sz="2665" dirty="0">
              <a:solidFill>
                <a:schemeClr val="bg1"/>
              </a:solidFill>
              <a:latin typeface="微软雅黑" panose="020B0503020204020204" charset="-122"/>
              <a:ea typeface="微软雅黑" panose="020B0503020204020204" charset="-122"/>
            </a:endParaRPr>
          </a:p>
        </p:txBody>
      </p:sp>
      <p:sp>
        <p:nvSpPr>
          <p:cNvPr id="24" name="TextBox 5"/>
          <p:cNvSpPr>
            <a:spLocks noChangeArrowheads="1"/>
          </p:cNvSpPr>
          <p:nvPr/>
        </p:nvSpPr>
        <p:spPr bwMode="auto">
          <a:xfrm>
            <a:off x="7906639" y="4623712"/>
            <a:ext cx="427184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65" dirty="0">
                <a:solidFill>
                  <a:schemeClr val="bg1"/>
                </a:solidFill>
                <a:latin typeface="微软雅黑" panose="020B0503020204020204" charset="-122"/>
                <a:ea typeface="微软雅黑" panose="020B0503020204020204" charset="-122"/>
              </a:rPr>
              <a:t>Produced</a:t>
            </a:r>
            <a:r>
              <a:rPr lang="zh-CN" altLang="en-US" sz="2665" dirty="0">
                <a:solidFill>
                  <a:schemeClr val="bg1"/>
                </a:solidFill>
                <a:latin typeface="微软雅黑" panose="020B0503020204020204" charset="-122"/>
                <a:ea typeface="微软雅黑" panose="020B0503020204020204" charset="-122"/>
              </a:rPr>
              <a:t> </a:t>
            </a:r>
            <a:r>
              <a:rPr lang="en-US" altLang="zh-CN" sz="2665" dirty="0">
                <a:solidFill>
                  <a:schemeClr val="bg1"/>
                </a:solidFill>
                <a:latin typeface="微软雅黑" panose="020B0503020204020204" charset="-122"/>
                <a:ea typeface="微软雅黑" panose="020B0503020204020204" charset="-122"/>
              </a:rPr>
              <a:t>By</a:t>
            </a:r>
            <a:r>
              <a:rPr lang="zh-CN" altLang="en-US" sz="2665" dirty="0">
                <a:solidFill>
                  <a:schemeClr val="bg1"/>
                </a:solidFill>
                <a:latin typeface="微软雅黑" panose="020B0503020204020204" charset="-122"/>
                <a:ea typeface="微软雅黑" panose="020B0503020204020204" charset="-122"/>
              </a:rPr>
              <a:t> 小杨哥</a:t>
            </a:r>
            <a:endParaRPr lang="zh-CN" altLang="en-US" sz="2665" dirty="0">
              <a:solidFill>
                <a:schemeClr val="bg1"/>
              </a:solidFill>
              <a:latin typeface="微软雅黑" panose="020B0503020204020204" charset="-122"/>
              <a:ea typeface="微软雅黑" panose="020B0503020204020204" charset="-122"/>
            </a:endParaRPr>
          </a:p>
        </p:txBody>
      </p:sp>
      <p:sp>
        <p:nvSpPr>
          <p:cNvPr id="25" name="Freeform 5"/>
          <p:cNvSpPr/>
          <p:nvPr/>
        </p:nvSpPr>
        <p:spPr bwMode="auto">
          <a:xfrm rot="1855731">
            <a:off x="4094915" y="1008340"/>
            <a:ext cx="640224" cy="577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6" name="Freeform 5"/>
          <p:cNvSpPr/>
          <p:nvPr/>
        </p:nvSpPr>
        <p:spPr bwMode="auto">
          <a:xfrm rot="1855731">
            <a:off x="5415992" y="941361"/>
            <a:ext cx="341503" cy="3079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7" name="Freeform 5"/>
          <p:cNvSpPr/>
          <p:nvPr/>
        </p:nvSpPr>
        <p:spPr bwMode="auto">
          <a:xfrm rot="1855731">
            <a:off x="3108313" y="1202556"/>
            <a:ext cx="339851" cy="3064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8" name="Freeform 5"/>
          <p:cNvSpPr/>
          <p:nvPr/>
        </p:nvSpPr>
        <p:spPr bwMode="auto">
          <a:xfrm rot="1855731">
            <a:off x="6359329" y="1162215"/>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9" name="Freeform 5"/>
          <p:cNvSpPr/>
          <p:nvPr/>
        </p:nvSpPr>
        <p:spPr bwMode="auto">
          <a:xfrm rot="1855731">
            <a:off x="7487837" y="1033329"/>
            <a:ext cx="231795" cy="2089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30" name="Freeform 5"/>
          <p:cNvSpPr/>
          <p:nvPr/>
        </p:nvSpPr>
        <p:spPr bwMode="auto">
          <a:xfrm rot="1855731">
            <a:off x="8419381" y="1076584"/>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grpSp>
        <p:nvGrpSpPr>
          <p:cNvPr id="31" name="组合 30"/>
          <p:cNvGrpSpPr/>
          <p:nvPr/>
        </p:nvGrpSpPr>
        <p:grpSpPr>
          <a:xfrm>
            <a:off x="4642460" y="3604635"/>
            <a:ext cx="2811528" cy="2534911"/>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lumMod val="50000"/>
                    <a:lumOff val="50000"/>
                  </a:srgbClr>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grpSp>
      <p:grpSp>
        <p:nvGrpSpPr>
          <p:cNvPr id="35" name="71"/>
          <p:cNvGrpSpPr/>
          <p:nvPr>
            <p:custDataLst>
              <p:tags r:id="rId1"/>
            </p:custDataLst>
          </p:nvPr>
        </p:nvGrpSpPr>
        <p:grpSpPr>
          <a:xfrm>
            <a:off x="2647941" y="2077839"/>
            <a:ext cx="6683383" cy="1137067"/>
            <a:chOff x="4304043" y="1286668"/>
            <a:chExt cx="3837944" cy="2757793"/>
          </a:xfrm>
          <a:effectLst>
            <a:outerShdw blurRad="203200" dist="152400" dir="8100000" algn="tr" rotWithShape="0">
              <a:prstClr val="black">
                <a:alpha val="50000"/>
              </a:prstClr>
            </a:outerShdw>
          </a:effectLst>
        </p:grpSpPr>
        <p:sp>
          <p:nvSpPr>
            <p:cNvPr id="36" name="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73"/>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9"/>
          <p:cNvSpPr>
            <a:spLocks noChangeArrowheads="1"/>
          </p:cNvSpPr>
          <p:nvPr>
            <p:custDataLst>
              <p:tags r:id="rId2"/>
            </p:custDataLst>
          </p:nvPr>
        </p:nvSpPr>
        <p:spPr bwMode="auto">
          <a:xfrm>
            <a:off x="2740997" y="2321793"/>
            <a:ext cx="6679449" cy="7067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defRPr/>
            </a:pPr>
            <a:r>
              <a:rPr lang="zh-CN" altLang="en-US" sz="4000" b="1" kern="0" dirty="0">
                <a:solidFill>
                  <a:srgbClr val="C9394A"/>
                </a:solidFill>
                <a:latin typeface="微软雅黑" panose="020B0503020204020204" charset="-122"/>
                <a:ea typeface="微软雅黑" panose="020B0503020204020204" charset="-122"/>
              </a:rPr>
              <a:t>Jenkins快速入门</a:t>
            </a:r>
            <a:endParaRPr lang="zh-CN" altLang="en-US" sz="4000" b="1" kern="0" dirty="0">
              <a:solidFill>
                <a:srgbClr val="C9394A"/>
              </a:solidFill>
              <a:latin typeface="微软雅黑" panose="020B0503020204020204" charset="-122"/>
              <a:ea typeface="微软雅黑" panose="020B0503020204020204" charset="-122"/>
            </a:endParaRPr>
          </a:p>
        </p:txBody>
      </p:sp>
      <p:sp>
        <p:nvSpPr>
          <p:cNvPr id="18" name="圆角矩形"/>
          <p:cNvSpPr/>
          <p:nvPr/>
        </p:nvSpPr>
        <p:spPr>
          <a:xfrm>
            <a:off x="4860105" y="4558619"/>
            <a:ext cx="2399903" cy="611715"/>
          </a:xfrm>
          <a:prstGeom prst="roundRect">
            <a:avLst>
              <a:gd name="adj" fmla="val 16666"/>
            </a:avLst>
          </a:prstGeom>
          <a:noFill/>
          <a:ln w="38100" cap="flat" cmpd="sng">
            <a:noFill/>
            <a:prstDash val="solid"/>
            <a:round/>
          </a:ln>
          <a:effectLst>
            <a:outerShdw blurRad="40000" dist="20000" dir="5400000" rotWithShape="0">
              <a:srgbClr val="000000">
                <a:alpha val="37647"/>
              </a:srgbClr>
            </a:outerShdw>
          </a:effectLst>
        </p:spPr>
        <p:txBody>
          <a:bodyPr vert="horz" wrap="square" lIns="121920" tIns="60960" rIns="121920" bIns="60960" anchor="ctr" anchorCtr="0"/>
          <a:lstStyle/>
          <a:p>
            <a:pPr algn="ctr"/>
            <a:r>
              <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共享库</a:t>
            </a:r>
            <a:endPar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 calcmode="lin" valueType="num">
                                      <p:cBhvr>
                                        <p:cTn id="33" dur="1000" fill="hold"/>
                                        <p:tgtEl>
                                          <p:spTgt spid="29"/>
                                        </p:tgtEl>
                                        <p:attrNameLst>
                                          <p:attrName>style.rotation</p:attrName>
                                        </p:attrNameLst>
                                      </p:cBhvr>
                                      <p:tavLst>
                                        <p:tav tm="0">
                                          <p:val>
                                            <p:fltVal val="90"/>
                                          </p:val>
                                        </p:tav>
                                        <p:tav tm="100000">
                                          <p:val>
                                            <p:fltVal val="0"/>
                                          </p:val>
                                        </p:tav>
                                      </p:tavLst>
                                    </p:anim>
                                    <p:animEffect transition="in" filter="fade">
                                      <p:cBhvr>
                                        <p:cTn id="34" dur="1000"/>
                                        <p:tgtEl>
                                          <p:spTgt spid="2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style.rotation</p:attrName>
                                        </p:attrNameLst>
                                      </p:cBhvr>
                                      <p:tavLst>
                                        <p:tav tm="0">
                                          <p:val>
                                            <p:fltVal val="90"/>
                                          </p:val>
                                        </p:tav>
                                        <p:tav tm="100000">
                                          <p:val>
                                            <p:fltVal val="0"/>
                                          </p:val>
                                        </p:tav>
                                      </p:tavLst>
                                    </p:anim>
                                    <p:animEffect transition="in" filter="fade">
                                      <p:cBhvr>
                                        <p:cTn id="40" dur="1000"/>
                                        <p:tgtEl>
                                          <p:spTgt spid="3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250"/>
                                        <p:tgtEl>
                                          <p:spTgt spid="22"/>
                                        </p:tgtEl>
                                      </p:cBhvr>
                                    </p:animEffect>
                                  </p:childTnLst>
                                </p:cTn>
                              </p:par>
                            </p:childTnLst>
                          </p:cTn>
                        </p:par>
                        <p:par>
                          <p:cTn id="45" fill="hold">
                            <p:stCondLst>
                              <p:cond delay="1500"/>
                            </p:stCondLst>
                            <p:childTnLst>
                              <p:par>
                                <p:cTn id="46" presetID="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23"/>
                                        </p:tgtEl>
                                      </p:cBhvr>
                                    </p:animEffect>
                                  </p:childTnLst>
                                </p:cTn>
                              </p:par>
                            </p:childTnLst>
                          </p:cTn>
                        </p:par>
                        <p:par>
                          <p:cTn id="58" fill="hold">
                            <p:stCondLst>
                              <p:cond delay="2150"/>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4"/>
                                        </p:tgtEl>
                                        <p:attrNameLst>
                                          <p:attrName>ppt_y</p:attrName>
                                        </p:attrNameLst>
                                      </p:cBhvr>
                                      <p:tavLst>
                                        <p:tav tm="0">
                                          <p:val>
                                            <p:strVal val="#ppt_y"/>
                                          </p:val>
                                        </p:tav>
                                        <p:tav tm="100000">
                                          <p:val>
                                            <p:strVal val="#ppt_y"/>
                                          </p:val>
                                        </p:tav>
                                      </p:tavLst>
                                    </p:anim>
                                    <p:anim calcmode="lin" valueType="num">
                                      <p:cBhvr>
                                        <p:cTn id="6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65" dur="500" tmFilter="0,0; .5, 1; 1, 1"/>
                                        <p:tgtEl>
                                          <p:spTgt spid="24"/>
                                        </p:tgtEl>
                                      </p:cBhvr>
                                    </p:animEffect>
                                  </p:childTnLst>
                                </p:cTn>
                              </p:par>
                            </p:childTnLst>
                          </p:cTn>
                        </p:par>
                        <p:par>
                          <p:cTn id="66" fill="hold">
                            <p:stCondLst>
                              <p:cond delay="3349"/>
                            </p:stCondLst>
                            <p:childTnLst>
                              <p:par>
                                <p:cTn id="67" presetID="55"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strVal val="#ppt_w*0.70"/>
                                          </p:val>
                                        </p:tav>
                                        <p:tav tm="100000">
                                          <p:val>
                                            <p:strVal val="#ppt_w"/>
                                          </p:val>
                                        </p:tav>
                                      </p:tavLst>
                                    </p:anim>
                                    <p:anim calcmode="lin" valueType="num">
                                      <p:cBhvr>
                                        <p:cTn id="70" dur="500" fill="hold"/>
                                        <p:tgtEl>
                                          <p:spTgt spid="35"/>
                                        </p:tgtEl>
                                        <p:attrNameLst>
                                          <p:attrName>ppt_h</p:attrName>
                                        </p:attrNameLst>
                                      </p:cBhvr>
                                      <p:tavLst>
                                        <p:tav tm="0">
                                          <p:val>
                                            <p:strVal val="#ppt_h"/>
                                          </p:val>
                                        </p:tav>
                                        <p:tav tm="100000">
                                          <p:val>
                                            <p:strVal val="#ppt_h"/>
                                          </p:val>
                                        </p:tav>
                                      </p:tavLst>
                                    </p:anim>
                                    <p:animEffect transition="in" filter="fade">
                                      <p:cBhvr>
                                        <p:cTn id="71" dur="500"/>
                                        <p:tgtEl>
                                          <p:spTgt spid="35"/>
                                        </p:tgtEl>
                                      </p:cBhvr>
                                    </p:animEffect>
                                  </p:childTnLst>
                                </p:cTn>
                              </p:par>
                            </p:childTnLst>
                          </p:cTn>
                        </p:par>
                        <p:par>
                          <p:cTn id="72" fill="hold">
                            <p:stCondLst>
                              <p:cond delay="3849"/>
                            </p:stCondLst>
                            <p:childTnLst>
                              <p:par>
                                <p:cTn id="73" presetID="16" presetClass="entr" presetSubtype="2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1000"/>
                                        <p:tgtEl>
                                          <p:spTgt spid="38"/>
                                        </p:tgtEl>
                                      </p:cBhvr>
                                    </p:animEffect>
                                  </p:childTnLst>
                                </p:cTn>
                              </p:par>
                            </p:childTnLst>
                          </p:cTn>
                        </p:par>
                        <p:par>
                          <p:cTn id="76" fill="hold">
                            <p:stCondLst>
                              <p:cond delay="4849"/>
                            </p:stCondLst>
                            <p:childTnLst>
                              <p:par>
                                <p:cTn id="77" presetID="18" presetClass="entr" presetSubtype="1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strips(downLeft)">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utoUpdateAnimBg="0"/>
      <p:bldP spid="24" grpId="0" bldLvl="0" autoUpdateAnimBg="0"/>
      <p:bldP spid="25" grpId="0" bldLvl="0" animBg="1"/>
      <p:bldP spid="26" grpId="0" bldLvl="0" animBg="1"/>
      <p:bldP spid="27" grpId="0" bldLvl="0" animBg="1"/>
      <p:bldP spid="28" grpId="0" bldLvl="0" animBg="1"/>
      <p:bldP spid="29" grpId="0" bldLvl="0" animBg="1"/>
      <p:bldP spid="30" grpId="0" bldLvl="0" animBg="1"/>
      <p:bldP spid="38" grpId="0"/>
      <p:bldP spid="18" grpId="0" bldLvl="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rPr>
              <a:t>配置连接共享库</a:t>
            </a:r>
            <a:endParaRPr lang="zh-CN" altLang="en-US"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5" name="内容占位符 4"/>
          <p:cNvSpPr/>
          <p:nvPr>
            <p:ph idx="1"/>
          </p:nvPr>
        </p:nvSpPr>
        <p:spPr>
          <a:xfrm>
            <a:off x="1125220" y="1600200"/>
            <a:ext cx="10457180" cy="4526280"/>
          </a:xfrm>
        </p:spPr>
        <p:txBody>
          <a:bodyPr/>
          <a:p>
            <a:pPr marL="0" indent="0">
              <a:buNone/>
            </a:pPr>
            <a:r>
              <a:rPr lang="en-US" altLang="zh-CN" sz="2670" b="1">
                <a:latin typeface="微软雅黑" panose="020B0503020204020204" charset="-122"/>
                <a:ea typeface="微软雅黑" panose="020B0503020204020204" charset="-122"/>
              </a:rPr>
              <a:t># </a:t>
            </a:r>
            <a:r>
              <a:rPr lang="zh-CN" altLang="en-US" sz="2670" b="1">
                <a:latin typeface="微软雅黑" panose="020B0503020204020204" charset="-122"/>
                <a:ea typeface="微软雅黑" panose="020B0503020204020204" charset="-122"/>
              </a:rPr>
              <a:t>第一步</a:t>
            </a:r>
            <a:r>
              <a:rPr lang="en-US" altLang="zh-CN" sz="2670" b="1">
                <a:latin typeface="微软雅黑" panose="020B0503020204020204" charset="-122"/>
                <a:ea typeface="微软雅黑" panose="020B0503020204020204" charset="-122"/>
              </a:rPr>
              <a:t>: gitlab</a:t>
            </a:r>
            <a:r>
              <a:rPr lang="zh-CN" altLang="en-US" sz="2670" b="1">
                <a:latin typeface="微软雅黑" panose="020B0503020204020204" charset="-122"/>
                <a:ea typeface="微软雅黑" panose="020B0503020204020204" charset="-122"/>
              </a:rPr>
              <a:t>创建一个共享库</a:t>
            </a:r>
            <a:endParaRPr lang="zh-CN" altLang="en-US" sz="2670" b="1">
              <a:latin typeface="微软雅黑" panose="020B0503020204020204" charset="-122"/>
              <a:ea typeface="微软雅黑" panose="020B0503020204020204" charset="-122"/>
            </a:endParaRPr>
          </a:p>
          <a:p>
            <a:pPr marL="0" indent="0">
              <a:buNone/>
            </a:pPr>
            <a:r>
              <a:rPr lang="en-US" altLang="zh-CN" sz="2670" b="1">
                <a:latin typeface="微软雅黑" panose="020B0503020204020204" charset="-122"/>
                <a:ea typeface="微软雅黑" panose="020B0503020204020204" charset="-122"/>
              </a:rPr>
              <a:t># </a:t>
            </a:r>
            <a:r>
              <a:rPr lang="zh-CN" altLang="en-US" sz="2670" b="1">
                <a:latin typeface="微软雅黑" panose="020B0503020204020204" charset="-122"/>
                <a:ea typeface="微软雅黑" panose="020B0503020204020204" charset="-122"/>
              </a:rPr>
              <a:t>第二步</a:t>
            </a:r>
            <a:r>
              <a:rPr lang="en-US" altLang="zh-CN" sz="2670" b="1">
                <a:latin typeface="微软雅黑" panose="020B0503020204020204" charset="-122"/>
                <a:ea typeface="微软雅黑" panose="020B0503020204020204" charset="-122"/>
              </a:rPr>
              <a:t>jenkins</a:t>
            </a:r>
            <a:r>
              <a:rPr lang="zh-CN" altLang="en-US" sz="2670" b="1">
                <a:latin typeface="微软雅黑" panose="020B0503020204020204" charset="-122"/>
                <a:ea typeface="微软雅黑" panose="020B0503020204020204" charset="-122"/>
              </a:rPr>
              <a:t>配置连接共享库</a:t>
            </a:r>
            <a:endParaRPr lang="zh-CN" altLang="en-US" sz="2670" b="1">
              <a:latin typeface="微软雅黑" panose="020B0503020204020204" charset="-122"/>
              <a:ea typeface="微软雅黑" panose="020B0503020204020204" charset="-122"/>
            </a:endParaRPr>
          </a:p>
        </p:txBody>
      </p:sp>
      <p:pic>
        <p:nvPicPr>
          <p:cNvPr id="7" name="图片 6"/>
          <p:cNvPicPr>
            <a:picLocks noChangeAspect="1"/>
          </p:cNvPicPr>
          <p:nvPr/>
        </p:nvPicPr>
        <p:blipFill>
          <a:blip r:embed="rId1"/>
          <a:stretch>
            <a:fillRect/>
          </a:stretch>
        </p:blipFill>
        <p:spPr>
          <a:xfrm>
            <a:off x="2135505" y="2708910"/>
            <a:ext cx="2996565" cy="3380740"/>
          </a:xfrm>
          <a:prstGeom prst="rect">
            <a:avLst/>
          </a:prstGeom>
        </p:spPr>
      </p:pic>
      <p:pic>
        <p:nvPicPr>
          <p:cNvPr id="8" name="图片 7"/>
          <p:cNvPicPr>
            <a:picLocks noChangeAspect="1"/>
          </p:cNvPicPr>
          <p:nvPr/>
        </p:nvPicPr>
        <p:blipFill>
          <a:blip r:embed="rId2"/>
          <a:stretch>
            <a:fillRect/>
          </a:stretch>
        </p:blipFill>
        <p:spPr>
          <a:xfrm>
            <a:off x="6600190" y="1772920"/>
            <a:ext cx="3860165" cy="41687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1"/>
          <p:cNvSpPr>
            <a:spLocks noGrp="1"/>
          </p:cNvSpPr>
          <p:nvPr/>
        </p:nvSpPr>
        <p:spPr>
          <a:xfrm>
            <a:off x="407035" y="260668"/>
            <a:ext cx="10972800" cy="1143000"/>
          </a:xfrm>
          <a:prstGeom prst="rect">
            <a:avLst/>
          </a:prstGeom>
          <a:noFill/>
          <a:ln w="9525">
            <a:noFill/>
          </a:ln>
        </p:spPr>
        <p:txBody>
          <a:bodyPr anchor="ctr" anchorCtr="0"/>
          <a:lst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a:lstStyle>
          <a:p>
            <a:r>
              <a:rPr lang="zh-CN" altLang="en-US" sz="4000" b="1">
                <a:solidFill>
                  <a:srgbClr val="C9394A"/>
                </a:solidFill>
                <a:latin typeface="微软雅黑" panose="020B0503020204020204" charset="-122"/>
                <a:ea typeface="微软雅黑" panose="020B0503020204020204" charset="-122"/>
              </a:rPr>
              <a:t>目录结构介绍</a:t>
            </a:r>
            <a:endParaRPr lang="zh-CN" altLang="en-US"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1527810" y="1628775"/>
            <a:ext cx="8936355" cy="1539875"/>
          </a:xfrm>
          <a:prstGeom prst="rect">
            <a:avLst/>
          </a:prstGeom>
          <a:noFill/>
        </p:spPr>
        <p:txBody>
          <a:bodyPr wrap="square" rtlCol="0">
            <a:noAutofit/>
          </a:bodyPr>
          <a:p>
            <a:r>
              <a:rPr lang="zh-CN" altLang="en-US" sz="2670" b="1">
                <a:latin typeface="微软雅黑" panose="020B0503020204020204" charset="-122"/>
                <a:ea typeface="微软雅黑" panose="020B0503020204020204" charset="-122"/>
                <a:cs typeface="微软雅黑" panose="020B0503020204020204" charset="-122"/>
              </a:rPr>
              <a:t>vars 目录用于存放 Jenkins Pipeline 的全局共享步骤。这些步骤在 Jenkinsfile 或其他 Pipeline 脚本中可以直接作为命令调用</a:t>
            </a: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1591310" y="3716655"/>
            <a:ext cx="8809990" cy="1551305"/>
          </a:xfrm>
          <a:prstGeom prst="rect">
            <a:avLst/>
          </a:prstGeom>
          <a:noFill/>
        </p:spPr>
        <p:txBody>
          <a:bodyPr wrap="square" rtlCol="0">
            <a:noAutofit/>
          </a:bodyPr>
          <a:p>
            <a:r>
              <a:rPr lang="zh-CN" altLang="en-US" sz="2670" b="1">
                <a:latin typeface="微软雅黑" panose="020B0503020204020204" charset="-122"/>
                <a:ea typeface="微软雅黑" panose="020B0503020204020204" charset="-122"/>
                <a:cs typeface="微软雅黑" panose="020B0503020204020204" charset="-122"/>
              </a:rPr>
              <a:t>src/org 目录通常用于存放共享库中的 Groovy 脚本和类。这里的 org 是一个常见的包名前缀，用于组织代码。你可以在 src/org 下创建多层级的目录结构，以进一步细分你的代码</a:t>
            </a:r>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rPr>
              <a:t>编写共享库脚本</a:t>
            </a:r>
            <a:endParaRPr lang="zh-CN" altLang="en-US"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5" name="内容占位符 4"/>
          <p:cNvSpPr/>
          <p:nvPr>
            <p:ph idx="1"/>
          </p:nvPr>
        </p:nvSpPr>
        <p:spPr>
          <a:xfrm>
            <a:off x="2445385" y="1600200"/>
            <a:ext cx="8849995" cy="4526280"/>
          </a:xfrm>
        </p:spPr>
        <p:txBody>
          <a:bodyPr/>
          <a:p>
            <a:pPr marL="0" indent="0">
              <a:buNone/>
            </a:pPr>
            <a:r>
              <a:rPr lang="en-US" altLang="zh-CN" sz="2670" b="1">
                <a:latin typeface="微软雅黑" panose="020B0503020204020204" charset="-122"/>
                <a:ea typeface="微软雅黑" panose="020B0503020204020204" charset="-122"/>
              </a:rPr>
              <a:t># src</a:t>
            </a:r>
            <a:r>
              <a:rPr lang="zh-CN" altLang="en-US" sz="2670" b="1">
                <a:latin typeface="微软雅黑" panose="020B0503020204020204" charset="-122"/>
                <a:ea typeface="微软雅黑" panose="020B0503020204020204" charset="-122"/>
              </a:rPr>
              <a:t>源目录结构</a:t>
            </a:r>
            <a:endParaRPr lang="zh-CN" altLang="en-US" sz="2670" b="1">
              <a:latin typeface="微软雅黑" panose="020B0503020204020204" charset="-122"/>
              <a:ea typeface="微软雅黑" panose="020B0503020204020204" charset="-122"/>
            </a:endParaRPr>
          </a:p>
          <a:p>
            <a:pPr marL="0" indent="0">
              <a:buNone/>
            </a:pPr>
            <a:r>
              <a:rPr lang="en-US" altLang="zh-CN" sz="2670" b="1">
                <a:latin typeface="微软雅黑" panose="020B0503020204020204" charset="-122"/>
                <a:ea typeface="微软雅黑" panose="020B0503020204020204" charset="-122"/>
              </a:rPr>
              <a:t># vars</a:t>
            </a:r>
            <a:r>
              <a:rPr lang="zh-CN" altLang="en-US" sz="2670" b="1">
                <a:latin typeface="微软雅黑" panose="020B0503020204020204" charset="-122"/>
                <a:ea typeface="微软雅黑" panose="020B0503020204020204" charset="-122"/>
              </a:rPr>
              <a:t>公开的脚本文件</a:t>
            </a:r>
            <a:endParaRPr lang="zh-CN" altLang="en-US" sz="2670" b="1">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6025515" y="3933190"/>
            <a:ext cx="4282440" cy="2421255"/>
          </a:xfrm>
          <a:prstGeom prst="rect">
            <a:avLst/>
          </a:prstGeom>
        </p:spPr>
      </p:pic>
      <p:pic>
        <p:nvPicPr>
          <p:cNvPr id="8" name="图片 7"/>
          <p:cNvPicPr>
            <a:picLocks noChangeAspect="1"/>
          </p:cNvPicPr>
          <p:nvPr/>
        </p:nvPicPr>
        <p:blipFill>
          <a:blip r:embed="rId2"/>
          <a:stretch>
            <a:fillRect/>
          </a:stretch>
        </p:blipFill>
        <p:spPr>
          <a:xfrm>
            <a:off x="6024245" y="1412875"/>
            <a:ext cx="4283710" cy="23145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anim calcmode="lin" valueType="num">
                                      <p:cBhvr additive="base">
                                        <p:cTn id="11"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ppt_x"/>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rPr>
              <a:t>引用共享库</a:t>
            </a:r>
            <a:endParaRPr lang="zh-CN" altLang="en-US"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pic>
        <p:nvPicPr>
          <p:cNvPr id="9" name="内容占位符 8"/>
          <p:cNvPicPr>
            <a:picLocks noChangeAspect="1"/>
          </p:cNvPicPr>
          <p:nvPr>
            <p:ph idx="1"/>
          </p:nvPr>
        </p:nvPicPr>
        <p:blipFill>
          <a:blip r:embed="rId1"/>
          <a:stretch>
            <a:fillRect/>
          </a:stretch>
        </p:blipFill>
        <p:spPr>
          <a:xfrm>
            <a:off x="5374640" y="1556385"/>
            <a:ext cx="4361180" cy="4526280"/>
          </a:xfrm>
          <a:prstGeom prst="rect">
            <a:avLst/>
          </a:prstGeom>
        </p:spPr>
      </p:pic>
      <p:sp>
        <p:nvSpPr>
          <p:cNvPr id="12" name="文本框 11"/>
          <p:cNvSpPr txBox="1"/>
          <p:nvPr/>
        </p:nvSpPr>
        <p:spPr>
          <a:xfrm>
            <a:off x="1270000" y="1629410"/>
            <a:ext cx="4064000" cy="501650"/>
          </a:xfrm>
          <a:prstGeom prst="rect">
            <a:avLst/>
          </a:prstGeom>
          <a:noFill/>
        </p:spPr>
        <p:txBody>
          <a:bodyPr wrap="square" rtlCol="0">
            <a:spAutoFit/>
          </a:bodyPr>
          <a:p>
            <a:r>
              <a:rPr lang="zh-CN" altLang="en-US" sz="2670" b="1">
                <a:latin typeface="微软雅黑" panose="020B0503020204020204" charset="-122"/>
                <a:ea typeface="微软雅黑" panose="020B0503020204020204" charset="-122"/>
                <a:cs typeface="微软雅黑" panose="020B0503020204020204" charset="-122"/>
              </a:rPr>
              <a:t>在</a:t>
            </a:r>
            <a:r>
              <a:rPr lang="en-US" altLang="zh-CN" sz="2670" b="1">
                <a:latin typeface="微软雅黑" panose="020B0503020204020204" charset="-122"/>
                <a:ea typeface="微软雅黑" panose="020B0503020204020204" charset="-122"/>
                <a:cs typeface="微软雅黑" panose="020B0503020204020204" charset="-122"/>
              </a:rPr>
              <a:t>Jenkinsfile</a:t>
            </a:r>
            <a:r>
              <a:rPr lang="zh-CN" altLang="en-US" sz="2670" b="1">
                <a:latin typeface="微软雅黑" panose="020B0503020204020204" charset="-122"/>
                <a:ea typeface="微软雅黑" panose="020B0503020204020204" charset="-122"/>
                <a:cs typeface="微软雅黑" panose="020B0503020204020204" charset="-122"/>
              </a:rPr>
              <a:t>调用共享库</a:t>
            </a:r>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1270" y="4437365"/>
            <a:ext cx="12190413" cy="915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TextBox 5"/>
          <p:cNvSpPr>
            <a:spLocks noChangeArrowheads="1"/>
          </p:cNvSpPr>
          <p:nvPr/>
        </p:nvSpPr>
        <p:spPr bwMode="auto">
          <a:xfrm>
            <a:off x="-24765" y="4558665"/>
            <a:ext cx="472059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665" dirty="0">
                <a:solidFill>
                  <a:schemeClr val="bg1"/>
                </a:solidFill>
                <a:latin typeface="微软雅黑" panose="020B0503020204020204" charset="-122"/>
                <a:ea typeface="微软雅黑" panose="020B0503020204020204" charset="-122"/>
              </a:rPr>
              <a:t>掌握参数插件化配置</a:t>
            </a:r>
            <a:endParaRPr lang="zh-CN" altLang="en-US" sz="2665" dirty="0">
              <a:solidFill>
                <a:schemeClr val="bg1"/>
              </a:solidFill>
              <a:latin typeface="微软雅黑" panose="020B0503020204020204" charset="-122"/>
              <a:ea typeface="微软雅黑" panose="020B0503020204020204" charset="-122"/>
            </a:endParaRPr>
          </a:p>
        </p:txBody>
      </p:sp>
      <p:sp>
        <p:nvSpPr>
          <p:cNvPr id="24" name="TextBox 5"/>
          <p:cNvSpPr>
            <a:spLocks noChangeArrowheads="1"/>
          </p:cNvSpPr>
          <p:nvPr/>
        </p:nvSpPr>
        <p:spPr bwMode="auto">
          <a:xfrm>
            <a:off x="7906639" y="4623712"/>
            <a:ext cx="427184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65" dirty="0">
                <a:solidFill>
                  <a:schemeClr val="bg1"/>
                </a:solidFill>
                <a:latin typeface="微软雅黑" panose="020B0503020204020204" charset="-122"/>
                <a:ea typeface="微软雅黑" panose="020B0503020204020204" charset="-122"/>
              </a:rPr>
              <a:t>Produced</a:t>
            </a:r>
            <a:r>
              <a:rPr lang="zh-CN" altLang="en-US" sz="2665" dirty="0">
                <a:solidFill>
                  <a:schemeClr val="bg1"/>
                </a:solidFill>
                <a:latin typeface="微软雅黑" panose="020B0503020204020204" charset="-122"/>
                <a:ea typeface="微软雅黑" panose="020B0503020204020204" charset="-122"/>
              </a:rPr>
              <a:t> </a:t>
            </a:r>
            <a:r>
              <a:rPr lang="en-US" altLang="zh-CN" sz="2665" dirty="0">
                <a:solidFill>
                  <a:schemeClr val="bg1"/>
                </a:solidFill>
                <a:latin typeface="微软雅黑" panose="020B0503020204020204" charset="-122"/>
                <a:ea typeface="微软雅黑" panose="020B0503020204020204" charset="-122"/>
              </a:rPr>
              <a:t>By</a:t>
            </a:r>
            <a:r>
              <a:rPr lang="zh-CN" altLang="en-US" sz="2665" dirty="0">
                <a:solidFill>
                  <a:schemeClr val="bg1"/>
                </a:solidFill>
                <a:latin typeface="微软雅黑" panose="020B0503020204020204" charset="-122"/>
                <a:ea typeface="微软雅黑" panose="020B0503020204020204" charset="-122"/>
              </a:rPr>
              <a:t> 小杨哥</a:t>
            </a:r>
            <a:endParaRPr lang="zh-CN" altLang="en-US" sz="2665" dirty="0">
              <a:solidFill>
                <a:schemeClr val="bg1"/>
              </a:solidFill>
              <a:latin typeface="微软雅黑" panose="020B0503020204020204" charset="-122"/>
              <a:ea typeface="微软雅黑" panose="020B0503020204020204" charset="-122"/>
            </a:endParaRPr>
          </a:p>
        </p:txBody>
      </p:sp>
      <p:sp>
        <p:nvSpPr>
          <p:cNvPr id="25" name="Freeform 5"/>
          <p:cNvSpPr/>
          <p:nvPr/>
        </p:nvSpPr>
        <p:spPr bwMode="auto">
          <a:xfrm rot="1855731">
            <a:off x="4094915" y="1008340"/>
            <a:ext cx="640224" cy="577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6" name="Freeform 5"/>
          <p:cNvSpPr/>
          <p:nvPr/>
        </p:nvSpPr>
        <p:spPr bwMode="auto">
          <a:xfrm rot="1855731">
            <a:off x="5415992" y="941361"/>
            <a:ext cx="341503" cy="3079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7" name="Freeform 5"/>
          <p:cNvSpPr/>
          <p:nvPr/>
        </p:nvSpPr>
        <p:spPr bwMode="auto">
          <a:xfrm rot="1855731">
            <a:off x="3108313" y="1202556"/>
            <a:ext cx="339851" cy="3064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8" name="Freeform 5"/>
          <p:cNvSpPr/>
          <p:nvPr/>
        </p:nvSpPr>
        <p:spPr bwMode="auto">
          <a:xfrm rot="1855731">
            <a:off x="6359329" y="1162215"/>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9" name="Freeform 5"/>
          <p:cNvSpPr/>
          <p:nvPr/>
        </p:nvSpPr>
        <p:spPr bwMode="auto">
          <a:xfrm rot="1855731">
            <a:off x="7487837" y="1033329"/>
            <a:ext cx="231795" cy="2089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30" name="Freeform 5"/>
          <p:cNvSpPr/>
          <p:nvPr/>
        </p:nvSpPr>
        <p:spPr bwMode="auto">
          <a:xfrm rot="1855731">
            <a:off x="8419381" y="1076584"/>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grpSp>
        <p:nvGrpSpPr>
          <p:cNvPr id="31" name="组合 30"/>
          <p:cNvGrpSpPr/>
          <p:nvPr/>
        </p:nvGrpSpPr>
        <p:grpSpPr>
          <a:xfrm>
            <a:off x="4642460" y="3604635"/>
            <a:ext cx="2811528" cy="2534911"/>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lumMod val="50000"/>
                    <a:lumOff val="50000"/>
                  </a:srgbClr>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grpSp>
      <p:grpSp>
        <p:nvGrpSpPr>
          <p:cNvPr id="35" name="71"/>
          <p:cNvGrpSpPr/>
          <p:nvPr>
            <p:custDataLst>
              <p:tags r:id="rId1"/>
            </p:custDataLst>
          </p:nvPr>
        </p:nvGrpSpPr>
        <p:grpSpPr>
          <a:xfrm>
            <a:off x="2647941" y="2077839"/>
            <a:ext cx="6683383" cy="1137067"/>
            <a:chOff x="4304043" y="1286668"/>
            <a:chExt cx="3837944" cy="2757793"/>
          </a:xfrm>
          <a:effectLst>
            <a:outerShdw blurRad="203200" dist="152400" dir="8100000" algn="tr" rotWithShape="0">
              <a:prstClr val="black">
                <a:alpha val="50000"/>
              </a:prstClr>
            </a:outerShdw>
          </a:effectLst>
        </p:grpSpPr>
        <p:sp>
          <p:nvSpPr>
            <p:cNvPr id="36" name="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73"/>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9"/>
          <p:cNvSpPr>
            <a:spLocks noChangeArrowheads="1"/>
          </p:cNvSpPr>
          <p:nvPr>
            <p:custDataLst>
              <p:tags r:id="rId2"/>
            </p:custDataLst>
          </p:nvPr>
        </p:nvSpPr>
        <p:spPr bwMode="auto">
          <a:xfrm>
            <a:off x="2740997" y="2321793"/>
            <a:ext cx="6679449" cy="7067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defRPr/>
            </a:pPr>
            <a:r>
              <a:rPr lang="zh-CN" altLang="en-US" sz="4000" b="1" kern="0" dirty="0">
                <a:solidFill>
                  <a:srgbClr val="C9394A"/>
                </a:solidFill>
                <a:latin typeface="微软雅黑" panose="020B0503020204020204" charset="-122"/>
                <a:ea typeface="微软雅黑" panose="020B0503020204020204" charset="-122"/>
              </a:rPr>
              <a:t>Jenkins快速入门</a:t>
            </a:r>
            <a:endParaRPr lang="zh-CN" altLang="en-US" sz="4000" b="1" kern="0" dirty="0">
              <a:solidFill>
                <a:srgbClr val="C9394A"/>
              </a:solidFill>
              <a:latin typeface="微软雅黑" panose="020B0503020204020204" charset="-122"/>
              <a:ea typeface="微软雅黑" panose="020B0503020204020204" charset="-122"/>
            </a:endParaRPr>
          </a:p>
        </p:txBody>
      </p:sp>
      <p:sp>
        <p:nvSpPr>
          <p:cNvPr id="18" name="圆角矩形"/>
          <p:cNvSpPr/>
          <p:nvPr/>
        </p:nvSpPr>
        <p:spPr>
          <a:xfrm>
            <a:off x="4860105" y="4558619"/>
            <a:ext cx="2399903" cy="611715"/>
          </a:xfrm>
          <a:prstGeom prst="roundRect">
            <a:avLst>
              <a:gd name="adj" fmla="val 16666"/>
            </a:avLst>
          </a:prstGeom>
          <a:noFill/>
          <a:ln w="38100" cap="flat" cmpd="sng">
            <a:noFill/>
            <a:prstDash val="solid"/>
            <a:round/>
          </a:ln>
          <a:effectLst>
            <a:outerShdw blurRad="40000" dist="20000" dir="5400000" rotWithShape="0">
              <a:srgbClr val="000000">
                <a:alpha val="37647"/>
              </a:srgbClr>
            </a:outerShdw>
          </a:effectLst>
        </p:spPr>
        <p:txBody>
          <a:bodyPr vert="horz" wrap="square" lIns="121920" tIns="60960" rIns="121920" bIns="60960" anchor="ctr" anchorCtr="0"/>
          <a:lstStyle/>
          <a:p>
            <a:pPr algn="ctr"/>
            <a:r>
              <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参数构建</a:t>
            </a:r>
            <a:endPar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 calcmode="lin" valueType="num">
                                      <p:cBhvr>
                                        <p:cTn id="33" dur="1000" fill="hold"/>
                                        <p:tgtEl>
                                          <p:spTgt spid="29"/>
                                        </p:tgtEl>
                                        <p:attrNameLst>
                                          <p:attrName>style.rotation</p:attrName>
                                        </p:attrNameLst>
                                      </p:cBhvr>
                                      <p:tavLst>
                                        <p:tav tm="0">
                                          <p:val>
                                            <p:fltVal val="90"/>
                                          </p:val>
                                        </p:tav>
                                        <p:tav tm="100000">
                                          <p:val>
                                            <p:fltVal val="0"/>
                                          </p:val>
                                        </p:tav>
                                      </p:tavLst>
                                    </p:anim>
                                    <p:animEffect transition="in" filter="fade">
                                      <p:cBhvr>
                                        <p:cTn id="34" dur="1000"/>
                                        <p:tgtEl>
                                          <p:spTgt spid="2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style.rotation</p:attrName>
                                        </p:attrNameLst>
                                      </p:cBhvr>
                                      <p:tavLst>
                                        <p:tav tm="0">
                                          <p:val>
                                            <p:fltVal val="90"/>
                                          </p:val>
                                        </p:tav>
                                        <p:tav tm="100000">
                                          <p:val>
                                            <p:fltVal val="0"/>
                                          </p:val>
                                        </p:tav>
                                      </p:tavLst>
                                    </p:anim>
                                    <p:animEffect transition="in" filter="fade">
                                      <p:cBhvr>
                                        <p:cTn id="40" dur="1000"/>
                                        <p:tgtEl>
                                          <p:spTgt spid="3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250"/>
                                        <p:tgtEl>
                                          <p:spTgt spid="22"/>
                                        </p:tgtEl>
                                      </p:cBhvr>
                                    </p:animEffect>
                                  </p:childTnLst>
                                </p:cTn>
                              </p:par>
                            </p:childTnLst>
                          </p:cTn>
                        </p:par>
                        <p:par>
                          <p:cTn id="45" fill="hold">
                            <p:stCondLst>
                              <p:cond delay="1500"/>
                            </p:stCondLst>
                            <p:childTnLst>
                              <p:par>
                                <p:cTn id="46" presetID="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23"/>
                                        </p:tgtEl>
                                      </p:cBhvr>
                                    </p:animEffect>
                                  </p:childTnLst>
                                </p:cTn>
                              </p:par>
                            </p:childTnLst>
                          </p:cTn>
                        </p:par>
                        <p:par>
                          <p:cTn id="58" fill="hold">
                            <p:stCondLst>
                              <p:cond delay="1649"/>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4"/>
                                        </p:tgtEl>
                                        <p:attrNameLst>
                                          <p:attrName>ppt_y</p:attrName>
                                        </p:attrNameLst>
                                      </p:cBhvr>
                                      <p:tavLst>
                                        <p:tav tm="0">
                                          <p:val>
                                            <p:strVal val="#ppt_y"/>
                                          </p:val>
                                        </p:tav>
                                        <p:tav tm="100000">
                                          <p:val>
                                            <p:strVal val="#ppt_y"/>
                                          </p:val>
                                        </p:tav>
                                      </p:tavLst>
                                    </p:anim>
                                    <p:anim calcmode="lin" valueType="num">
                                      <p:cBhvr>
                                        <p:cTn id="6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65" dur="500" tmFilter="0,0; .5, 1; 1, 1"/>
                                        <p:tgtEl>
                                          <p:spTgt spid="24"/>
                                        </p:tgtEl>
                                      </p:cBhvr>
                                    </p:animEffect>
                                  </p:childTnLst>
                                </p:cTn>
                              </p:par>
                            </p:childTnLst>
                          </p:cTn>
                        </p:par>
                        <p:par>
                          <p:cTn id="66" fill="hold">
                            <p:stCondLst>
                              <p:cond delay="2849"/>
                            </p:stCondLst>
                            <p:childTnLst>
                              <p:par>
                                <p:cTn id="67" presetID="55"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strVal val="#ppt_w*0.70"/>
                                          </p:val>
                                        </p:tav>
                                        <p:tav tm="100000">
                                          <p:val>
                                            <p:strVal val="#ppt_w"/>
                                          </p:val>
                                        </p:tav>
                                      </p:tavLst>
                                    </p:anim>
                                    <p:anim calcmode="lin" valueType="num">
                                      <p:cBhvr>
                                        <p:cTn id="70" dur="500" fill="hold"/>
                                        <p:tgtEl>
                                          <p:spTgt spid="35"/>
                                        </p:tgtEl>
                                        <p:attrNameLst>
                                          <p:attrName>ppt_h</p:attrName>
                                        </p:attrNameLst>
                                      </p:cBhvr>
                                      <p:tavLst>
                                        <p:tav tm="0">
                                          <p:val>
                                            <p:strVal val="#ppt_h"/>
                                          </p:val>
                                        </p:tav>
                                        <p:tav tm="100000">
                                          <p:val>
                                            <p:strVal val="#ppt_h"/>
                                          </p:val>
                                        </p:tav>
                                      </p:tavLst>
                                    </p:anim>
                                    <p:animEffect transition="in" filter="fade">
                                      <p:cBhvr>
                                        <p:cTn id="71" dur="500"/>
                                        <p:tgtEl>
                                          <p:spTgt spid="35"/>
                                        </p:tgtEl>
                                      </p:cBhvr>
                                    </p:animEffect>
                                  </p:childTnLst>
                                </p:cTn>
                              </p:par>
                            </p:childTnLst>
                          </p:cTn>
                        </p:par>
                        <p:par>
                          <p:cTn id="72" fill="hold">
                            <p:stCondLst>
                              <p:cond delay="3349"/>
                            </p:stCondLst>
                            <p:childTnLst>
                              <p:par>
                                <p:cTn id="73" presetID="16" presetClass="entr" presetSubtype="2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1000"/>
                                        <p:tgtEl>
                                          <p:spTgt spid="38"/>
                                        </p:tgtEl>
                                      </p:cBhvr>
                                    </p:animEffect>
                                  </p:childTnLst>
                                </p:cTn>
                              </p:par>
                            </p:childTnLst>
                          </p:cTn>
                        </p:par>
                        <p:par>
                          <p:cTn id="76" fill="hold">
                            <p:stCondLst>
                              <p:cond delay="4349"/>
                            </p:stCondLst>
                            <p:childTnLst>
                              <p:par>
                                <p:cTn id="77" presetID="18" presetClass="entr" presetSubtype="1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strips(downLeft)">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utoUpdateAnimBg="0"/>
      <p:bldP spid="24" grpId="0" bldLvl="0" autoUpdateAnimBg="0"/>
      <p:bldP spid="25" grpId="0" bldLvl="0" animBg="1"/>
      <p:bldP spid="26" grpId="0" bldLvl="0" animBg="1"/>
      <p:bldP spid="27" grpId="0" bldLvl="0" animBg="1"/>
      <p:bldP spid="28" grpId="0" bldLvl="0" animBg="1"/>
      <p:bldP spid="29" grpId="0" bldLvl="0" animBg="1"/>
      <p:bldP spid="30" grpId="0" bldLvl="0" animBg="1"/>
      <p:bldP spid="38" grpId="0"/>
      <p:bldP spid="18" grpId="0" bldLvl="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参数化构建</a:t>
            </a:r>
            <a:r>
              <a:rPr lang="en-US" altLang="zh-CN" sz="4000" b="1">
                <a:solidFill>
                  <a:srgbClr val="C9394A"/>
                </a:solidFill>
                <a:latin typeface="微软雅黑" panose="020B0503020204020204" charset="-122"/>
                <a:ea typeface="微软雅黑" panose="020B0503020204020204" charset="-122"/>
                <a:cs typeface="微软雅黑" panose="020B0503020204020204" charset="-122"/>
              </a:rPr>
              <a:t>-1</a:t>
            </a:r>
            <a:endParaRPr lang="en-US" altLang="zh-CN" sz="4000" b="1">
              <a:solidFill>
                <a:srgbClr val="C9394A"/>
              </a:solidFill>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1919605" y="5013325"/>
            <a:ext cx="9398635" cy="1605280"/>
          </a:xfrm>
        </p:spPr>
        <p:txBody>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布尔参数，例如：</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parameters { booleanParam(name: 'DEBUG_BUILD', defaultValue: true, description: '') }</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1865"/>
          </a:p>
          <a:p>
            <a:pPr marL="0" indent="0">
              <a:buNone/>
            </a:pPr>
            <a:r>
              <a:rPr lang="zh-CN" altLang="en-US" sz="1865"/>
              <a:t>。</a:t>
            </a:r>
            <a:endParaRPr lang="zh-CN" altLang="en-US" sz="1865"/>
          </a:p>
        </p:txBody>
      </p:sp>
      <p:sp>
        <p:nvSpPr>
          <p:cNvPr id="4" name="文本框 3"/>
          <p:cNvSpPr txBox="1"/>
          <p:nvPr/>
        </p:nvSpPr>
        <p:spPr>
          <a:xfrm>
            <a:off x="1991995" y="1628775"/>
            <a:ext cx="8373110" cy="1306195"/>
          </a:xfrm>
          <a:prstGeom prst="rect">
            <a:avLst/>
          </a:prstGeom>
          <a:noFill/>
        </p:spPr>
        <p:txBody>
          <a:bodyPr wrap="square" rtlCol="0">
            <a:noAutofit/>
          </a:bodyPr>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字符串类型的参数</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parameters { string(name: 'DEPLOY_ENV', defaultValue: 'staging', description: '') }</a:t>
            </a:r>
            <a:endParaRPr lang="zh-CN" altLang="en-US" sz="2670" b="1">
              <a:latin typeface="微软雅黑" panose="020B0503020204020204" charset="-122"/>
              <a:ea typeface="微软雅黑" panose="020B0503020204020204" charset="-122"/>
              <a:cs typeface="微软雅黑" panose="020B0503020204020204" charset="-122"/>
            </a:endParaRPr>
          </a:p>
          <a:p>
            <a:endParaRPr lang="zh-CN" altLang="en-US" sz="2670"/>
          </a:p>
        </p:txBody>
      </p:sp>
      <p:sp>
        <p:nvSpPr>
          <p:cNvPr id="6" name="文本框 5"/>
          <p:cNvSpPr txBox="1"/>
          <p:nvPr/>
        </p:nvSpPr>
        <p:spPr>
          <a:xfrm>
            <a:off x="1991995" y="3357245"/>
            <a:ext cx="9485630" cy="1379220"/>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文本参数，可以包含多行，例如：</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parameters { text(name: 'DEPLOY_TEXT', defaultValue: 'One\nTwo\nThree\n', description: '') }</a:t>
            </a:r>
            <a:endParaRPr lang="zh-CN" altLang="en-US" sz="2670" b="1">
              <a:latin typeface="微软雅黑" panose="020B0503020204020204" charset="-122"/>
              <a:ea typeface="微软雅黑" panose="020B0503020204020204" charset="-122"/>
              <a:cs typeface="微软雅黑" panose="020B0503020204020204" charset="-122"/>
            </a:endParaRPr>
          </a:p>
          <a:p>
            <a:endParaRPr lang="zh-CN" altLang="en-US" sz="267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 calcmode="lin" valueType="num">
                                      <p:cBhvr additive="base">
                                        <p:cTn id="2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6" grpId="0"/>
      <p:bldP spid="6" grpId="1"/>
      <p:bldP spid="3" grpId="0" build="p"/>
      <p:bldP spid="3" grpId="1" build="p"/>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rPr>
              <a:t>参数化构建</a:t>
            </a:r>
            <a:r>
              <a:rPr lang="en-US" altLang="zh-CN" sz="4000" b="1">
                <a:solidFill>
                  <a:srgbClr val="C9394A"/>
                </a:solidFill>
                <a:latin typeface="微软雅黑" panose="020B0503020204020204" charset="-122"/>
                <a:ea typeface="微软雅黑" panose="020B0503020204020204" charset="-122"/>
                <a:cs typeface="微软雅黑" panose="020B0503020204020204" charset="-122"/>
                <a:sym typeface="+mn-ea"/>
              </a:rPr>
              <a:t>-2</a:t>
            </a:r>
            <a:endParaRPr lang="en-US" altLang="zh-CN" sz="4000" b="1">
              <a:solidFill>
                <a:srgbClr val="C9394A"/>
              </a:solidFill>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a:xfrm>
            <a:off x="767715" y="1743710"/>
            <a:ext cx="10972800" cy="1635760"/>
          </a:xfrm>
        </p:spPr>
        <p:txBody>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选择参数，例如：</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parameters { choice(name: 'CHOICES', choices: ['one', 'two', 'three'], description: '') }</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772160" y="3644900"/>
            <a:ext cx="8515350" cy="2066925"/>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密码参数，例如：</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parameters { password(name: 'PASSWORD', defaultValue: 'SECRET', description: 'A secret password') }</a:t>
            </a:r>
            <a:endParaRPr lang="zh-CN" altLang="en-US" sz="2670" b="1">
              <a:latin typeface="微软雅黑" panose="020B0503020204020204" charset="-122"/>
              <a:ea typeface="微软雅黑" panose="020B0503020204020204" charset="-122"/>
              <a:cs typeface="微软雅黑" panose="020B0503020204020204" charset="-122"/>
              <a:sym typeface="+mn-ea"/>
            </a:endParaRPr>
          </a:p>
          <a:p>
            <a:endParaRPr lang="zh-CN" altLang="en-US" sz="267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 calcmode="lin" valueType="num">
                                      <p:cBhvr additive="base">
                                        <p:cTn id="1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
                                            <p:txEl>
                                              <p:pRg st="0" end="0"/>
                                            </p:txEl>
                                          </p:spTgt>
                                        </p:tgtEl>
                                        <p:attrNameLst>
                                          <p:attrName>style.visibility</p:attrName>
                                        </p:attrNameLst>
                                      </p:cBhvr>
                                      <p:to>
                                        <p:strVal val="visible"/>
                                      </p:to>
                                    </p:set>
                                    <p:anim calcmode="lin" valueType="num">
                                      <p:cBhvr additive="base">
                                        <p:cTn id="23"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0" end="0"/>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 calcmode="lin" valueType="num">
                                      <p:cBhvr additive="base">
                                        <p:cTn id="27"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3" grpId="0" build="p"/>
      <p:bldP spid="3" grpId="1" build="p"/>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rPr>
              <a:t>参数化构建</a:t>
            </a:r>
            <a:r>
              <a:rPr lang="en-US" altLang="zh-CN" sz="4000" b="1">
                <a:solidFill>
                  <a:srgbClr val="C9394A"/>
                </a:solidFill>
                <a:latin typeface="微软雅黑" panose="020B0503020204020204" charset="-122"/>
                <a:ea typeface="微软雅黑" panose="020B0503020204020204" charset="-122"/>
                <a:cs typeface="微软雅黑" panose="020B0503020204020204" charset="-122"/>
                <a:sym typeface="+mn-ea"/>
              </a:rPr>
              <a:t>-3</a:t>
            </a:r>
            <a:endParaRPr lang="zh-CN" altLang="en-US" sz="4000"/>
          </a:p>
        </p:txBody>
      </p:sp>
      <p:sp>
        <p:nvSpPr>
          <p:cNvPr id="3" name="内容占位符 2"/>
          <p:cNvSpPr>
            <a:spLocks noGrp="1"/>
          </p:cNvSpPr>
          <p:nvPr>
            <p:ph idx="1"/>
          </p:nvPr>
        </p:nvSpPr>
        <p:spPr>
          <a:xfrm>
            <a:off x="3011170" y="1561465"/>
            <a:ext cx="6934200" cy="2908300"/>
          </a:xfrm>
        </p:spPr>
        <p:txBody>
          <a:bodyPr/>
          <a:p>
            <a:pPr marL="0" indent="0">
              <a:buNone/>
            </a:pPr>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扩展选择参数插件</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rPr>
              <a:t>Extended Choice Parameter</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endParaRPr lang="en-US" altLang="zh-CN"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参数类型</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rPr>
              <a:t>单选</a:t>
            </a:r>
            <a:r>
              <a:rPr lang="zh-CN" altLang="en-US" sz="2670" b="1">
                <a:latin typeface="微软雅黑" panose="020B0503020204020204" charset="-122"/>
                <a:ea typeface="微软雅黑" panose="020B0503020204020204" charset="-122"/>
                <a:cs typeface="微软雅黑" panose="020B0503020204020204" charset="-122"/>
              </a:rPr>
              <a:t>、</a:t>
            </a:r>
            <a:r>
              <a:rPr lang="en-US" altLang="zh-CN" sz="2670" b="1">
                <a:latin typeface="微软雅黑" panose="020B0503020204020204" charset="-122"/>
                <a:ea typeface="微软雅黑" panose="020B0503020204020204" charset="-122"/>
                <a:cs typeface="微软雅黑" panose="020B0503020204020204" charset="-122"/>
              </a:rPr>
              <a:t>多选</a:t>
            </a:r>
            <a:r>
              <a:rPr lang="zh-CN" altLang="en-US" sz="2670" b="1">
                <a:latin typeface="微软雅黑" panose="020B0503020204020204" charset="-122"/>
                <a:ea typeface="微软雅黑" panose="020B0503020204020204" charset="-122"/>
                <a:cs typeface="微软雅黑" panose="020B0503020204020204" charset="-122"/>
              </a:rPr>
              <a:t>、</a:t>
            </a:r>
            <a:r>
              <a:rPr lang="en-US" altLang="zh-CN" sz="2670" b="1">
                <a:latin typeface="微软雅黑" panose="020B0503020204020204" charset="-122"/>
                <a:ea typeface="微软雅黑" panose="020B0503020204020204" charset="-122"/>
                <a:cs typeface="微软雅黑" panose="020B0503020204020204" charset="-122"/>
              </a:rPr>
              <a:t>复选框</a:t>
            </a:r>
            <a:r>
              <a:rPr lang="zh-CN" altLang="en-US" sz="2670" b="1">
                <a:latin typeface="微软雅黑" panose="020B0503020204020204" charset="-122"/>
                <a:ea typeface="微软雅黑" panose="020B0503020204020204" charset="-122"/>
                <a:cs typeface="微软雅黑" panose="020B0503020204020204" charset="-122"/>
              </a:rPr>
              <a:t>、多级单选、</a:t>
            </a:r>
            <a:r>
              <a:rPr lang="en-US" altLang="zh-CN" sz="2670" b="1">
                <a:latin typeface="微软雅黑" panose="020B0503020204020204" charset="-122"/>
                <a:ea typeface="微软雅黑" panose="020B0503020204020204" charset="-122"/>
                <a:cs typeface="微软雅黑" panose="020B0503020204020204" charset="-122"/>
              </a:rPr>
              <a:t>多级多选</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endParaRPr lang="en-US" altLang="zh-CN" sz="2670" b="1">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3003550" y="4725035"/>
            <a:ext cx="4375785" cy="1244600"/>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sym typeface="+mn-ea"/>
              </a:rPr>
              <a:t>时间参数插件</a:t>
            </a:r>
            <a:endParaRPr lang="zh-CN" altLang="en-US" sz="2670" b="1">
              <a:latin typeface="微软雅黑" panose="020B0503020204020204" charset="-122"/>
              <a:ea typeface="微软雅黑" panose="020B0503020204020204" charset="-122"/>
              <a:cs typeface="微软雅黑" panose="020B0503020204020204" charset="-122"/>
            </a:endParaRPr>
          </a:p>
          <a:p>
            <a:r>
              <a:rPr lang="zh-CN" altLang="en-US" sz="2670" b="1">
                <a:latin typeface="微软雅黑" panose="020B0503020204020204" charset="-122"/>
                <a:ea typeface="微软雅黑" panose="020B0503020204020204" charset="-122"/>
                <a:cs typeface="微软雅黑" panose="020B0503020204020204" charset="-122"/>
              </a:rPr>
              <a:t>Date Parameter Plugin</a:t>
            </a:r>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p:cNvSpPr/>
          <p:nvPr/>
        </p:nvSpPr>
        <p:spPr>
          <a:xfrm>
            <a:off x="-240030" y="1375410"/>
            <a:ext cx="12367895" cy="5278755"/>
          </a:xfrm>
          <a:prstGeom prst="rect">
            <a:avLst/>
          </a:prstGeom>
          <a:noFill/>
          <a:ln w="9525" cap="flat" cmpd="sng">
            <a:noFill/>
            <a:prstDash val="solid"/>
            <a:miter/>
          </a:ln>
        </p:spPr>
        <p:txBody>
          <a:bodyPr vert="horz" wrap="square" lIns="121920" tIns="60960" rIns="121920" bIns="60960" anchor="ctr" anchorCtr="0"/>
          <a:lstStyle/>
          <a:p>
            <a:pPr marL="266700" algn="just">
              <a:lnSpc>
                <a:spcPct val="100000"/>
              </a:lnSpc>
              <a:spcBef>
                <a:spcPts val="0"/>
              </a:spcBef>
              <a:spcAft>
                <a:spcPts val="0"/>
              </a:spcAft>
              <a:buClr>
                <a:srgbClr val="C00000"/>
              </a:buClr>
              <a:buFont typeface="Wingdings" panose="05000000000000000000" charset="0"/>
            </a:pPr>
            <a:r>
              <a:rPr lang="en-US" altLang="zh-CN"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mn-ea"/>
              </a:rPr>
              <a:t>               </a:t>
            </a:r>
            <a:endParaRPr lang="en-US" altLang="zh-CN"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mn-ea"/>
            </a:endParaRPr>
          </a:p>
        </p:txBody>
      </p:sp>
      <p:sp>
        <p:nvSpPr>
          <p:cNvPr id="2" name="矩形"/>
          <p:cNvSpPr/>
          <p:nvPr/>
        </p:nvSpPr>
        <p:spPr>
          <a:xfrm>
            <a:off x="2639695" y="116840"/>
            <a:ext cx="7243445" cy="737870"/>
          </a:xfrm>
          <a:prstGeom prst="rect">
            <a:avLst/>
          </a:prstGeom>
          <a:noFill/>
          <a:ln w="9525" cap="flat" cmpd="sng">
            <a:noFill/>
            <a:prstDash val="solid"/>
            <a:miter/>
          </a:ln>
        </p:spPr>
        <p:txBody>
          <a:bodyPr vert="horz" wrap="none" lIns="121920" tIns="60960" rIns="121920" bIns="60960" anchor="t" anchorCtr="0">
            <a:noAutofit/>
          </a:bodyPr>
          <a:lstStyle/>
          <a:p>
            <a:pPr marL="0" indent="0" algn="ctr">
              <a:lnSpc>
                <a:spcPct val="100000"/>
              </a:lnSpc>
              <a:spcBef>
                <a:spcPts val="0"/>
              </a:spcBef>
              <a:spcAft>
                <a:spcPts val="0"/>
              </a:spcAft>
              <a:buNone/>
            </a:pPr>
            <a:r>
              <a:rPr lang="en-US" sz="4000" b="1">
                <a:solidFill>
                  <a:srgbClr val="C9394A"/>
                </a:solidFill>
                <a:latin typeface="微软雅黑" panose="020B0503020204020204" charset="-122"/>
                <a:ea typeface="微软雅黑" panose="020B0503020204020204" charset="-122"/>
                <a:cs typeface="微软雅黑" panose="020B0503020204020204" charset="-122"/>
                <a:sym typeface="+mn-ea"/>
              </a:rPr>
              <a:t> </a:t>
            </a:r>
            <a:r>
              <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rPr>
              <a:t>获取登录密码</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1559560" y="1268095"/>
            <a:ext cx="10325735" cy="2018030"/>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获取登录密码</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secret=$(kubectl get secret -n jenkins jenkins -o jsonpath=</a:t>
            </a:r>
            <a:r>
              <a:rPr lang="zh-CN" altLang="en-US" sz="2670" b="1">
                <a:latin typeface="微软雅黑" panose="020B0503020204020204" charset="-122"/>
                <a:ea typeface="微软雅黑" panose="020B0503020204020204" charset="-122"/>
                <a:cs typeface="微软雅黑" panose="020B0503020204020204" charset="-122"/>
                <a:sym typeface="+mn-ea"/>
              </a:rPr>
              <a:t>"{.data.jenkins-admin-password}"</a:t>
            </a:r>
            <a:r>
              <a:rPr lang="zh-CN" altLang="en-US" sz="2670" b="1">
                <a:latin typeface="微软雅黑" panose="020B0503020204020204" charset="-122"/>
                <a:ea typeface="微软雅黑" panose="020B0503020204020204" charset="-122"/>
                <a:cs typeface="微软雅黑" panose="020B0503020204020204" charset="-122"/>
                <a:sym typeface="+mn-ea"/>
              </a:rPr>
              <a:t>)</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echo $(echo $secret | base64 --decode)</a:t>
            </a: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1560195" y="3716655"/>
            <a:ext cx="7539990" cy="2122170"/>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创建第一个管理员用户</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管理员账号</a:t>
            </a:r>
            <a:r>
              <a:rPr lang="en-US" altLang="zh-CN" sz="2670" b="1">
                <a:latin typeface="微软雅黑" panose="020B0503020204020204" charset="-122"/>
                <a:ea typeface="微软雅黑" panose="020B0503020204020204" charset="-122"/>
                <a:cs typeface="微软雅黑" panose="020B0503020204020204" charset="-122"/>
                <a:sym typeface="+mn-ea"/>
              </a:rPr>
              <a:t>: admin</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密码：自定义</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a:p>
          <a:p>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ppt_x"/>
                                          </p:val>
                                        </p:tav>
                                        <p:tav tm="100000">
                                          <p:val>
                                            <p:strVal val="#ppt_x"/>
                                          </p:val>
                                        </p:tav>
                                      </p:tavLst>
                                    </p:anim>
                                    <p:anim calcmode="lin" valueType="num">
                                      <p:cBhvr additive="base">
                                        <p:cTn id="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1" grpId="1"/>
      <p:bldP spid="5" grpId="0"/>
      <p:bldP spid="5" grpId="1"/>
      <p:bldP spid="4" grpId="0"/>
      <p:bldP spid="4" grpId="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rPr>
              <a:t>参数化构建</a:t>
            </a:r>
            <a:r>
              <a:rPr lang="en-US" altLang="zh-CN" sz="4000" b="1">
                <a:solidFill>
                  <a:srgbClr val="C9394A"/>
                </a:solidFill>
                <a:latin typeface="微软雅黑" panose="020B0503020204020204" charset="-122"/>
                <a:ea typeface="微软雅黑" panose="020B0503020204020204" charset="-122"/>
                <a:cs typeface="微软雅黑" panose="020B0503020204020204" charset="-122"/>
                <a:sym typeface="+mn-ea"/>
              </a:rPr>
              <a:t>-4</a:t>
            </a:r>
            <a:endParaRPr lang="zh-CN" altLang="en-US" sz="4000"/>
          </a:p>
        </p:txBody>
      </p:sp>
      <p:sp>
        <p:nvSpPr>
          <p:cNvPr id="3" name="内容占位符 2"/>
          <p:cNvSpPr>
            <a:spLocks noGrp="1"/>
          </p:cNvSpPr>
          <p:nvPr>
            <p:ph idx="1"/>
          </p:nvPr>
        </p:nvSpPr>
        <p:spPr>
          <a:xfrm>
            <a:off x="1577340" y="1600200"/>
            <a:ext cx="10019030" cy="4526280"/>
          </a:xfrm>
        </p:spPr>
        <p:txBody>
          <a:bodyPr/>
          <a:p>
            <a:pPr marL="0" indent="0">
              <a:buNone/>
            </a:pPr>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主动选择插件</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rPr>
              <a:t>Active Choices</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endParaRPr lang="en-US" altLang="zh-CN"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地址</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sz="2670" b="1">
                <a:latin typeface="微软雅黑" panose="020B0503020204020204" charset="-122"/>
                <a:ea typeface="微软雅黑" panose="020B0503020204020204" charset="-122"/>
                <a:cs typeface="微软雅黑" panose="020B0503020204020204" charset="-122"/>
              </a:rPr>
              <a:t>https://github.com/jenkinsci/active-choices-plugin</a:t>
            </a:r>
            <a:endParaRPr sz="267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4943475" y="1340485"/>
            <a:ext cx="4673600" cy="22733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4765" y="4439905"/>
            <a:ext cx="12190413" cy="915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TextBox 5"/>
          <p:cNvSpPr>
            <a:spLocks noChangeArrowheads="1"/>
          </p:cNvSpPr>
          <p:nvPr/>
        </p:nvSpPr>
        <p:spPr bwMode="auto">
          <a:xfrm>
            <a:off x="-24765" y="4558665"/>
            <a:ext cx="472059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sz="2665" dirty="0">
                <a:solidFill>
                  <a:schemeClr val="bg1"/>
                </a:solidFill>
                <a:latin typeface="微软雅黑" panose="020B0503020204020204" charset="-122"/>
                <a:ea typeface="微软雅黑" panose="020B0503020204020204" charset="-122"/>
              </a:rPr>
              <a:t>使用Kaniko技术构建镜像</a:t>
            </a:r>
            <a:endParaRPr sz="2665" dirty="0">
              <a:solidFill>
                <a:schemeClr val="bg1"/>
              </a:solidFill>
              <a:latin typeface="微软雅黑" panose="020B0503020204020204" charset="-122"/>
              <a:ea typeface="微软雅黑" panose="020B0503020204020204" charset="-122"/>
            </a:endParaRPr>
          </a:p>
        </p:txBody>
      </p:sp>
      <p:sp>
        <p:nvSpPr>
          <p:cNvPr id="24" name="TextBox 5"/>
          <p:cNvSpPr>
            <a:spLocks noChangeArrowheads="1"/>
          </p:cNvSpPr>
          <p:nvPr/>
        </p:nvSpPr>
        <p:spPr bwMode="auto">
          <a:xfrm>
            <a:off x="7906639" y="4623712"/>
            <a:ext cx="427184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65" dirty="0">
                <a:solidFill>
                  <a:schemeClr val="bg1"/>
                </a:solidFill>
                <a:latin typeface="微软雅黑" panose="020B0503020204020204" charset="-122"/>
                <a:ea typeface="微软雅黑" panose="020B0503020204020204" charset="-122"/>
              </a:rPr>
              <a:t>Produced</a:t>
            </a:r>
            <a:r>
              <a:rPr lang="zh-CN" altLang="en-US" sz="2665" dirty="0">
                <a:solidFill>
                  <a:schemeClr val="bg1"/>
                </a:solidFill>
                <a:latin typeface="微软雅黑" panose="020B0503020204020204" charset="-122"/>
                <a:ea typeface="微软雅黑" panose="020B0503020204020204" charset="-122"/>
              </a:rPr>
              <a:t> </a:t>
            </a:r>
            <a:r>
              <a:rPr lang="en-US" altLang="zh-CN" sz="2665" dirty="0">
                <a:solidFill>
                  <a:schemeClr val="bg1"/>
                </a:solidFill>
                <a:latin typeface="微软雅黑" panose="020B0503020204020204" charset="-122"/>
                <a:ea typeface="微软雅黑" panose="020B0503020204020204" charset="-122"/>
              </a:rPr>
              <a:t>By</a:t>
            </a:r>
            <a:r>
              <a:rPr lang="zh-CN" altLang="en-US" sz="2665" dirty="0">
                <a:solidFill>
                  <a:schemeClr val="bg1"/>
                </a:solidFill>
                <a:latin typeface="微软雅黑" panose="020B0503020204020204" charset="-122"/>
                <a:ea typeface="微软雅黑" panose="020B0503020204020204" charset="-122"/>
              </a:rPr>
              <a:t> 小杨哥</a:t>
            </a:r>
            <a:endParaRPr lang="zh-CN" altLang="en-US" sz="2665" dirty="0">
              <a:solidFill>
                <a:schemeClr val="bg1"/>
              </a:solidFill>
              <a:latin typeface="微软雅黑" panose="020B0503020204020204" charset="-122"/>
              <a:ea typeface="微软雅黑" panose="020B0503020204020204" charset="-122"/>
            </a:endParaRPr>
          </a:p>
        </p:txBody>
      </p:sp>
      <p:sp>
        <p:nvSpPr>
          <p:cNvPr id="25" name="Freeform 5"/>
          <p:cNvSpPr/>
          <p:nvPr/>
        </p:nvSpPr>
        <p:spPr bwMode="auto">
          <a:xfrm rot="1855731">
            <a:off x="4094915" y="1008340"/>
            <a:ext cx="640224" cy="577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6" name="Freeform 5"/>
          <p:cNvSpPr/>
          <p:nvPr/>
        </p:nvSpPr>
        <p:spPr bwMode="auto">
          <a:xfrm rot="1855731">
            <a:off x="5415992" y="941361"/>
            <a:ext cx="341503" cy="3079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7" name="Freeform 5"/>
          <p:cNvSpPr/>
          <p:nvPr/>
        </p:nvSpPr>
        <p:spPr bwMode="auto">
          <a:xfrm rot="1855731">
            <a:off x="3108313" y="1202556"/>
            <a:ext cx="339851" cy="3064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8" name="Freeform 5"/>
          <p:cNvSpPr/>
          <p:nvPr/>
        </p:nvSpPr>
        <p:spPr bwMode="auto">
          <a:xfrm rot="1855731">
            <a:off x="6359329" y="1162215"/>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9" name="Freeform 5"/>
          <p:cNvSpPr/>
          <p:nvPr/>
        </p:nvSpPr>
        <p:spPr bwMode="auto">
          <a:xfrm rot="1855731">
            <a:off x="7487837" y="1033329"/>
            <a:ext cx="231795" cy="2089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30" name="Freeform 5"/>
          <p:cNvSpPr/>
          <p:nvPr/>
        </p:nvSpPr>
        <p:spPr bwMode="auto">
          <a:xfrm rot="1855731">
            <a:off x="8419381" y="1076584"/>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grpSp>
        <p:nvGrpSpPr>
          <p:cNvPr id="31" name="组合 30"/>
          <p:cNvGrpSpPr/>
          <p:nvPr/>
        </p:nvGrpSpPr>
        <p:grpSpPr>
          <a:xfrm>
            <a:off x="4642460" y="3609080"/>
            <a:ext cx="2811528" cy="2534911"/>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lumMod val="50000"/>
                    <a:lumOff val="50000"/>
                  </a:srgbClr>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grpSp>
      <p:grpSp>
        <p:nvGrpSpPr>
          <p:cNvPr id="35" name="71"/>
          <p:cNvGrpSpPr/>
          <p:nvPr>
            <p:custDataLst>
              <p:tags r:id="rId1"/>
            </p:custDataLst>
          </p:nvPr>
        </p:nvGrpSpPr>
        <p:grpSpPr>
          <a:xfrm>
            <a:off x="2647941" y="2077839"/>
            <a:ext cx="6683383" cy="1137067"/>
            <a:chOff x="4304043" y="1286668"/>
            <a:chExt cx="3837944" cy="2757793"/>
          </a:xfrm>
          <a:effectLst>
            <a:outerShdw blurRad="203200" dist="152400" dir="8100000" algn="tr" rotWithShape="0">
              <a:prstClr val="black">
                <a:alpha val="50000"/>
              </a:prstClr>
            </a:outerShdw>
          </a:effectLst>
        </p:grpSpPr>
        <p:sp>
          <p:nvSpPr>
            <p:cNvPr id="36" name="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73"/>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9"/>
          <p:cNvSpPr>
            <a:spLocks noChangeArrowheads="1"/>
          </p:cNvSpPr>
          <p:nvPr>
            <p:custDataLst>
              <p:tags r:id="rId2"/>
            </p:custDataLst>
          </p:nvPr>
        </p:nvSpPr>
        <p:spPr bwMode="auto">
          <a:xfrm>
            <a:off x="2740997" y="2321793"/>
            <a:ext cx="6679449" cy="7067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defRPr/>
            </a:pPr>
            <a:r>
              <a:rPr lang="zh-CN" altLang="en-US" sz="4000" b="1" kern="0" dirty="0">
                <a:solidFill>
                  <a:srgbClr val="C9394A"/>
                </a:solidFill>
                <a:latin typeface="微软雅黑" panose="020B0503020204020204" charset="-122"/>
                <a:ea typeface="微软雅黑" panose="020B0503020204020204" charset="-122"/>
              </a:rPr>
              <a:t>Jenkins快速入门</a:t>
            </a:r>
            <a:endParaRPr lang="zh-CN" altLang="en-US" sz="4000" b="1" kern="0" dirty="0">
              <a:solidFill>
                <a:srgbClr val="C9394A"/>
              </a:solidFill>
              <a:latin typeface="微软雅黑" panose="020B0503020204020204" charset="-122"/>
              <a:ea typeface="微软雅黑" panose="020B0503020204020204" charset="-122"/>
            </a:endParaRPr>
          </a:p>
        </p:txBody>
      </p:sp>
      <p:sp>
        <p:nvSpPr>
          <p:cNvPr id="18" name="圆角矩形"/>
          <p:cNvSpPr/>
          <p:nvPr/>
        </p:nvSpPr>
        <p:spPr>
          <a:xfrm>
            <a:off x="4528185" y="4558665"/>
            <a:ext cx="2994025" cy="611505"/>
          </a:xfrm>
          <a:prstGeom prst="roundRect">
            <a:avLst>
              <a:gd name="adj" fmla="val 16666"/>
            </a:avLst>
          </a:prstGeom>
          <a:noFill/>
          <a:ln w="38100" cap="flat" cmpd="sng">
            <a:noFill/>
            <a:prstDash val="solid"/>
            <a:round/>
          </a:ln>
          <a:effectLst>
            <a:outerShdw blurRad="40000" dist="20000" dir="5400000" rotWithShape="0">
              <a:srgbClr val="000000">
                <a:alpha val="37647"/>
              </a:srgbClr>
            </a:outerShdw>
          </a:effectLst>
        </p:spPr>
        <p:txBody>
          <a:bodyPr vert="horz" wrap="square" lIns="121920" tIns="60960" rIns="121920" bIns="60960" anchor="ctr" anchorCtr="0"/>
          <a:lstStyle/>
          <a:p>
            <a:pPr algn="ctr"/>
            <a:r>
              <a:rPr lang="en-US" altLang="zh-CN"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kaniko</a:t>
            </a:r>
            <a:endParaRPr lang="en-US" altLang="zh-CN"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 calcmode="lin" valueType="num">
                                      <p:cBhvr>
                                        <p:cTn id="33" dur="1000" fill="hold"/>
                                        <p:tgtEl>
                                          <p:spTgt spid="29"/>
                                        </p:tgtEl>
                                        <p:attrNameLst>
                                          <p:attrName>style.rotation</p:attrName>
                                        </p:attrNameLst>
                                      </p:cBhvr>
                                      <p:tavLst>
                                        <p:tav tm="0">
                                          <p:val>
                                            <p:fltVal val="90"/>
                                          </p:val>
                                        </p:tav>
                                        <p:tav tm="100000">
                                          <p:val>
                                            <p:fltVal val="0"/>
                                          </p:val>
                                        </p:tav>
                                      </p:tavLst>
                                    </p:anim>
                                    <p:animEffect transition="in" filter="fade">
                                      <p:cBhvr>
                                        <p:cTn id="34" dur="1000"/>
                                        <p:tgtEl>
                                          <p:spTgt spid="2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style.rotation</p:attrName>
                                        </p:attrNameLst>
                                      </p:cBhvr>
                                      <p:tavLst>
                                        <p:tav tm="0">
                                          <p:val>
                                            <p:fltVal val="90"/>
                                          </p:val>
                                        </p:tav>
                                        <p:tav tm="100000">
                                          <p:val>
                                            <p:fltVal val="0"/>
                                          </p:val>
                                        </p:tav>
                                      </p:tavLst>
                                    </p:anim>
                                    <p:animEffect transition="in" filter="fade">
                                      <p:cBhvr>
                                        <p:cTn id="40" dur="1000"/>
                                        <p:tgtEl>
                                          <p:spTgt spid="3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250"/>
                                        <p:tgtEl>
                                          <p:spTgt spid="22"/>
                                        </p:tgtEl>
                                      </p:cBhvr>
                                    </p:animEffect>
                                  </p:childTnLst>
                                </p:cTn>
                              </p:par>
                            </p:childTnLst>
                          </p:cTn>
                        </p:par>
                        <p:par>
                          <p:cTn id="45" fill="hold">
                            <p:stCondLst>
                              <p:cond delay="1500"/>
                            </p:stCondLst>
                            <p:childTnLst>
                              <p:par>
                                <p:cTn id="46" presetID="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23"/>
                                        </p:tgtEl>
                                      </p:cBhvr>
                                    </p:animEffect>
                                  </p:childTnLst>
                                </p:cTn>
                              </p:par>
                            </p:childTnLst>
                          </p:cTn>
                        </p:par>
                        <p:par>
                          <p:cTn id="58" fill="hold">
                            <p:stCondLst>
                              <p:cond delay="1899"/>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4"/>
                                        </p:tgtEl>
                                        <p:attrNameLst>
                                          <p:attrName>ppt_y</p:attrName>
                                        </p:attrNameLst>
                                      </p:cBhvr>
                                      <p:tavLst>
                                        <p:tav tm="0">
                                          <p:val>
                                            <p:strVal val="#ppt_y"/>
                                          </p:val>
                                        </p:tav>
                                        <p:tav tm="100000">
                                          <p:val>
                                            <p:strVal val="#ppt_y"/>
                                          </p:val>
                                        </p:tav>
                                      </p:tavLst>
                                    </p:anim>
                                    <p:anim calcmode="lin" valueType="num">
                                      <p:cBhvr>
                                        <p:cTn id="6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65" dur="500" tmFilter="0,0; .5, 1; 1, 1"/>
                                        <p:tgtEl>
                                          <p:spTgt spid="24"/>
                                        </p:tgtEl>
                                      </p:cBhvr>
                                    </p:animEffect>
                                  </p:childTnLst>
                                </p:cTn>
                              </p:par>
                            </p:childTnLst>
                          </p:cTn>
                        </p:par>
                        <p:par>
                          <p:cTn id="66" fill="hold">
                            <p:stCondLst>
                              <p:cond delay="3099"/>
                            </p:stCondLst>
                            <p:childTnLst>
                              <p:par>
                                <p:cTn id="67" presetID="55"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strVal val="#ppt_w*0.70"/>
                                          </p:val>
                                        </p:tav>
                                        <p:tav tm="100000">
                                          <p:val>
                                            <p:strVal val="#ppt_w"/>
                                          </p:val>
                                        </p:tav>
                                      </p:tavLst>
                                    </p:anim>
                                    <p:anim calcmode="lin" valueType="num">
                                      <p:cBhvr>
                                        <p:cTn id="70" dur="500" fill="hold"/>
                                        <p:tgtEl>
                                          <p:spTgt spid="35"/>
                                        </p:tgtEl>
                                        <p:attrNameLst>
                                          <p:attrName>ppt_h</p:attrName>
                                        </p:attrNameLst>
                                      </p:cBhvr>
                                      <p:tavLst>
                                        <p:tav tm="0">
                                          <p:val>
                                            <p:strVal val="#ppt_h"/>
                                          </p:val>
                                        </p:tav>
                                        <p:tav tm="100000">
                                          <p:val>
                                            <p:strVal val="#ppt_h"/>
                                          </p:val>
                                        </p:tav>
                                      </p:tavLst>
                                    </p:anim>
                                    <p:animEffect transition="in" filter="fade">
                                      <p:cBhvr>
                                        <p:cTn id="71" dur="500"/>
                                        <p:tgtEl>
                                          <p:spTgt spid="35"/>
                                        </p:tgtEl>
                                      </p:cBhvr>
                                    </p:animEffect>
                                  </p:childTnLst>
                                </p:cTn>
                              </p:par>
                            </p:childTnLst>
                          </p:cTn>
                        </p:par>
                        <p:par>
                          <p:cTn id="72" fill="hold">
                            <p:stCondLst>
                              <p:cond delay="3599"/>
                            </p:stCondLst>
                            <p:childTnLst>
                              <p:par>
                                <p:cTn id="73" presetID="16" presetClass="entr" presetSubtype="2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1000"/>
                                        <p:tgtEl>
                                          <p:spTgt spid="38"/>
                                        </p:tgtEl>
                                      </p:cBhvr>
                                    </p:animEffect>
                                  </p:childTnLst>
                                </p:cTn>
                              </p:par>
                            </p:childTnLst>
                          </p:cTn>
                        </p:par>
                        <p:par>
                          <p:cTn id="76" fill="hold">
                            <p:stCondLst>
                              <p:cond delay="4599"/>
                            </p:stCondLst>
                            <p:childTnLst>
                              <p:par>
                                <p:cTn id="77" presetID="18" presetClass="entr" presetSubtype="1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strips(downLeft)">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utoUpdateAnimBg="0"/>
      <p:bldP spid="24" grpId="0" bldLvl="0" autoUpdateAnimBg="0"/>
      <p:bldP spid="25" grpId="0" bldLvl="0" animBg="1"/>
      <p:bldP spid="26" grpId="0" bldLvl="0" animBg="1"/>
      <p:bldP spid="27" grpId="0" bldLvl="0" animBg="1"/>
      <p:bldP spid="28" grpId="0" bldLvl="0" animBg="1"/>
      <p:bldP spid="29" grpId="0" bldLvl="0" animBg="1"/>
      <p:bldP spid="30" grpId="0" bldLvl="0" animBg="1"/>
      <p:bldP spid="38" grpId="0"/>
      <p:bldP spid="18" grpId="0" bldLvl="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文本框 5"/>
          <p:cNvSpPr txBox="1"/>
          <p:nvPr/>
        </p:nvSpPr>
        <p:spPr>
          <a:xfrm>
            <a:off x="622935" y="1557020"/>
            <a:ext cx="11128375" cy="1322070"/>
          </a:xfrm>
          <a:prstGeom prst="rect">
            <a:avLst/>
          </a:prstGeom>
          <a:noFill/>
        </p:spPr>
        <p:txBody>
          <a:bodyPr wrap="square" rtlCol="0">
            <a:spAutoFit/>
          </a:bodyPr>
          <a:p>
            <a:r>
              <a:rPr lang="zh-CN" altLang="en-US" sz="2670" b="1">
                <a:latin typeface="微软雅黑" panose="020B0503020204020204" charset="-122"/>
                <a:ea typeface="微软雅黑" panose="020B0503020204020204" charset="-122"/>
                <a:cs typeface="微软雅黑" panose="020B0503020204020204" charset="-122"/>
              </a:rPr>
              <a:t>kaniko 的构建上下文与您发送给 Docker 守护进程进行镜像构建的构建上下文非常相似；它代表一个包含 Dockerfile 的目录，kaniko 将使用该文件来构建您的映像。</a:t>
            </a: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4232275" y="366395"/>
            <a:ext cx="4064000" cy="706755"/>
          </a:xfrm>
          <a:prstGeom prst="rect">
            <a:avLst/>
          </a:prstGeom>
          <a:noFill/>
        </p:spPr>
        <p:txBody>
          <a:bodyPr wrap="square" rtlCol="0">
            <a:spAutoFit/>
          </a:bodyPr>
          <a:p>
            <a:r>
              <a:rPr lang="en-US" altLang="zh-CN" sz="4000" b="1">
                <a:solidFill>
                  <a:srgbClr val="C9394A"/>
                </a:solidFill>
                <a:latin typeface="微软雅黑" panose="020B0503020204020204" charset="-122"/>
                <a:ea typeface="微软雅黑" panose="020B0503020204020204" charset="-122"/>
                <a:cs typeface="微软雅黑" panose="020B0503020204020204" charset="-122"/>
              </a:rPr>
              <a:t>Kaniko</a:t>
            </a:r>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介绍</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207260" y="1052830"/>
            <a:ext cx="9127490" cy="4194810"/>
          </a:xfrm>
          <a:prstGeom prst="rect">
            <a:avLst/>
          </a:prstGeom>
          <a:noFill/>
        </p:spPr>
        <p:txBody>
          <a:bodyPr wrap="square" rtlCol="0" anchor="t">
            <a:spAutoFit/>
          </a:bodyPr>
          <a:p>
            <a:r>
              <a:rPr lang="zh-CN" altLang="en-US" sz="2670" b="1">
                <a:latin typeface="微软雅黑" panose="020B0503020204020204" charset="-122"/>
                <a:ea typeface="微软雅黑" panose="020B0503020204020204" charset="-122"/>
                <a:cs typeface="微软雅黑" panose="020B0503020204020204" charset="-122"/>
              </a:rPr>
              <a:t>--cache-copy-layers</a:t>
            </a:r>
            <a:endParaRPr lang="zh-CN" altLang="en-US" sz="2670" b="1">
              <a:latin typeface="微软雅黑" panose="020B0503020204020204" charset="-122"/>
              <a:ea typeface="微软雅黑" panose="020B0503020204020204" charset="-122"/>
              <a:cs typeface="微软雅黑" panose="020B0503020204020204" charset="-122"/>
            </a:endParaRPr>
          </a:p>
          <a:p>
            <a:r>
              <a:rPr lang="zh-CN" altLang="en-US" sz="2670" b="1">
                <a:latin typeface="微软雅黑" panose="020B0503020204020204" charset="-122"/>
                <a:ea typeface="微软雅黑" panose="020B0503020204020204" charset="-122"/>
                <a:cs typeface="微软雅黑" panose="020B0503020204020204" charset="-122"/>
              </a:rPr>
              <a:t>设置此标志以缓存复制层。</a:t>
            </a:r>
            <a:endParaRPr lang="zh-CN" altLang="en-US" sz="2670" b="1">
              <a:latin typeface="微软雅黑" panose="020B0503020204020204" charset="-122"/>
              <a:ea typeface="微软雅黑" panose="020B0503020204020204" charset="-122"/>
              <a:cs typeface="微软雅黑" panose="020B0503020204020204" charset="-122"/>
            </a:endParaRPr>
          </a:p>
          <a:p>
            <a:r>
              <a:rPr lang="zh-CN" altLang="en-US" sz="2670" b="1">
                <a:latin typeface="微软雅黑" panose="020B0503020204020204" charset="-122"/>
                <a:ea typeface="微软雅黑" panose="020B0503020204020204" charset="-122"/>
                <a:cs typeface="微软雅黑" panose="020B0503020204020204" charset="-122"/>
              </a:rPr>
              <a:t>--cache</a:t>
            </a:r>
            <a:endParaRPr lang="zh-CN" altLang="en-US" sz="2670" b="1">
              <a:latin typeface="微软雅黑" panose="020B0503020204020204" charset="-122"/>
              <a:ea typeface="微软雅黑" panose="020B0503020204020204" charset="-122"/>
              <a:cs typeface="微软雅黑" panose="020B0503020204020204" charset="-122"/>
            </a:endParaRPr>
          </a:p>
          <a:p>
            <a:r>
              <a:rPr lang="zh-CN" altLang="en-US" sz="2670" b="1">
                <a:latin typeface="微软雅黑" panose="020B0503020204020204" charset="-122"/>
                <a:ea typeface="微软雅黑" panose="020B0503020204020204" charset="-122"/>
                <a:cs typeface="微软雅黑" panose="020B0503020204020204" charset="-122"/>
              </a:rPr>
              <a:t>设置此标志以--cache=true选择使用 kaniko 进行缓存。</a:t>
            </a:r>
            <a:endParaRPr lang="zh-CN" altLang="en-US" sz="2670" b="1">
              <a:latin typeface="微软雅黑" panose="020B0503020204020204" charset="-122"/>
              <a:ea typeface="微软雅黑" panose="020B0503020204020204" charset="-122"/>
              <a:cs typeface="微软雅黑" panose="020B0503020204020204" charset="-122"/>
            </a:endParaRPr>
          </a:p>
          <a:p>
            <a:r>
              <a:rPr lang="zh-CN" altLang="en-US" sz="2670" b="1">
                <a:latin typeface="微软雅黑" panose="020B0503020204020204" charset="-122"/>
                <a:ea typeface="微软雅黑" panose="020B0503020204020204" charset="-122"/>
                <a:cs typeface="微软雅黑" panose="020B0503020204020204" charset="-122"/>
              </a:rPr>
              <a:t>--cache-repo</a:t>
            </a:r>
            <a:endParaRPr lang="zh-CN" altLang="en-US" sz="2670" b="1">
              <a:latin typeface="微软雅黑" panose="020B0503020204020204" charset="-122"/>
              <a:ea typeface="微软雅黑" panose="020B0503020204020204" charset="-122"/>
              <a:cs typeface="微软雅黑" panose="020B0503020204020204" charset="-122"/>
            </a:endParaRPr>
          </a:p>
          <a:p>
            <a:r>
              <a:rPr lang="zh-CN" altLang="en-US" sz="2670" b="1">
                <a:latin typeface="微软雅黑" panose="020B0503020204020204" charset="-122"/>
                <a:ea typeface="微软雅黑" panose="020B0503020204020204" charset="-122"/>
                <a:cs typeface="微软雅黑" panose="020B0503020204020204" charset="-122"/>
              </a:rPr>
              <a:t>设置此标志以指定将用于存储缓存层的远程存储库。</a:t>
            </a:r>
            <a:endParaRPr lang="zh-CN" altLang="en-US" sz="2670" b="1">
              <a:latin typeface="微软雅黑" panose="020B0503020204020204" charset="-122"/>
              <a:ea typeface="微软雅黑" panose="020B0503020204020204" charset="-122"/>
              <a:cs typeface="微软雅黑" panose="020B0503020204020204" charset="-122"/>
            </a:endParaRPr>
          </a:p>
          <a:p>
            <a:r>
              <a:rPr lang="zh-CN" altLang="en-US" sz="2670" b="1">
                <a:latin typeface="微软雅黑" panose="020B0503020204020204" charset="-122"/>
                <a:ea typeface="微软雅黑" panose="020B0503020204020204" charset="-122"/>
                <a:cs typeface="微软雅黑" panose="020B0503020204020204" charset="-122"/>
              </a:rPr>
              <a:t>--dockerfile</a:t>
            </a:r>
            <a:endParaRPr lang="zh-CN" altLang="en-US" sz="2670" b="1">
              <a:latin typeface="微软雅黑" panose="020B0503020204020204" charset="-122"/>
              <a:ea typeface="微软雅黑" panose="020B0503020204020204" charset="-122"/>
              <a:cs typeface="微软雅黑" panose="020B0503020204020204" charset="-122"/>
            </a:endParaRPr>
          </a:p>
          <a:p>
            <a:r>
              <a:rPr lang="zh-CN" altLang="en-US" sz="2670" b="1">
                <a:latin typeface="微软雅黑" panose="020B0503020204020204" charset="-122"/>
                <a:ea typeface="微软雅黑" panose="020B0503020204020204" charset="-122"/>
                <a:cs typeface="微软雅黑" panose="020B0503020204020204" charset="-122"/>
              </a:rPr>
              <a:t>要构建的 dockerfile 的路径。（默认“Dockerfile”）</a:t>
            </a:r>
            <a:endParaRPr lang="zh-CN" altLang="en-US" sz="2670" b="1">
              <a:latin typeface="微软雅黑" panose="020B0503020204020204" charset="-122"/>
              <a:ea typeface="微软雅黑" panose="020B0503020204020204" charset="-122"/>
              <a:cs typeface="微软雅黑" panose="020B0503020204020204" charset="-122"/>
            </a:endParaRPr>
          </a:p>
          <a:p>
            <a:r>
              <a:rPr lang="zh-CN" altLang="en-US" sz="2670" b="1">
                <a:latin typeface="微软雅黑" panose="020B0503020204020204" charset="-122"/>
                <a:ea typeface="微软雅黑" panose="020B0503020204020204" charset="-122"/>
                <a:cs typeface="微软雅黑" panose="020B0503020204020204" charset="-122"/>
              </a:rPr>
              <a:t>--destination</a:t>
            </a:r>
            <a:endParaRPr lang="zh-CN" altLang="en-US" sz="2670" b="1">
              <a:latin typeface="微软雅黑" panose="020B0503020204020204" charset="-122"/>
              <a:ea typeface="微软雅黑" panose="020B0503020204020204" charset="-122"/>
              <a:cs typeface="微软雅黑" panose="020B0503020204020204" charset="-122"/>
            </a:endParaRPr>
          </a:p>
          <a:p>
            <a:r>
              <a:rPr lang="zh-CN" altLang="en-US" sz="2670" b="1">
                <a:latin typeface="微软雅黑" panose="020B0503020204020204" charset="-122"/>
                <a:ea typeface="微软雅黑" panose="020B0503020204020204" charset="-122"/>
                <a:cs typeface="微软雅黑" panose="020B0503020204020204" charset="-122"/>
              </a:rPr>
              <a:t>推送的镜像地址</a:t>
            </a: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4871720" y="260985"/>
            <a:ext cx="4064000" cy="706755"/>
          </a:xfrm>
          <a:prstGeom prst="rect">
            <a:avLst/>
          </a:prstGeom>
          <a:noFill/>
        </p:spPr>
        <p:txBody>
          <a:bodyPr wrap="square" rtlCol="0">
            <a:spAutoFit/>
          </a:bodyPr>
          <a:p>
            <a:r>
              <a:rPr lang="zh-CN" altLang="en-US" sz="4000" b="1">
                <a:solidFill>
                  <a:srgbClr val="C9394A"/>
                </a:solidFill>
                <a:latin typeface="微软雅黑" panose="020B0503020204020204" charset="-122"/>
                <a:ea typeface="微软雅黑" panose="020B0503020204020204" charset="-122"/>
              </a:rPr>
              <a:t>参数介绍</a:t>
            </a:r>
            <a:endParaRPr lang="zh-CN" altLang="en-US" sz="4000" b="1">
              <a:solidFill>
                <a:srgbClr val="C9394A"/>
              </a:solidFill>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95325" y="1628775"/>
            <a:ext cx="11153140" cy="4601845"/>
          </a:xfrm>
          <a:prstGeom prst="rect">
            <a:avLst/>
          </a:prstGeom>
          <a:noFill/>
        </p:spPr>
        <p:txBody>
          <a:bodyPr wrap="square" rtlCol="0" anchor="t">
            <a:noAutofit/>
          </a:bodyPr>
          <a:p>
            <a:r>
              <a:rPr lang="zh-CN" altLang="en-US" sz="2670" b="1">
                <a:latin typeface="微软雅黑" panose="020B0503020204020204" charset="-122"/>
                <a:ea typeface="微软雅黑" panose="020B0503020204020204" charset="-122"/>
                <a:sym typeface="+mn-ea"/>
              </a:rPr>
              <a:t>    docker run --rm \</a:t>
            </a:r>
            <a:endParaRPr lang="zh-CN" altLang="en-US" sz="2670" b="1">
              <a:latin typeface="微软雅黑" panose="020B0503020204020204" charset="-122"/>
              <a:ea typeface="微软雅黑" panose="020B0503020204020204" charset="-122"/>
            </a:endParaRPr>
          </a:p>
          <a:p>
            <a:r>
              <a:rPr lang="zh-CN" altLang="en-US" sz="2670" b="1">
                <a:latin typeface="微软雅黑" panose="020B0503020204020204" charset="-122"/>
                <a:ea typeface="微软雅黑" panose="020B0503020204020204" charset="-122"/>
                <a:sym typeface="+mn-ea"/>
              </a:rPr>
              <a:t>    </a:t>
            </a:r>
            <a:r>
              <a:rPr lang="en-US" altLang="zh-CN" sz="2670" b="1">
                <a:latin typeface="微软雅黑" panose="020B0503020204020204" charset="-122"/>
                <a:ea typeface="微软雅黑" panose="020B0503020204020204" charset="-122"/>
                <a:sym typeface="+mn-ea"/>
              </a:rPr>
              <a:t> </a:t>
            </a:r>
            <a:r>
              <a:rPr lang="zh-CN" altLang="en-US" sz="2670" b="1">
                <a:latin typeface="微软雅黑" panose="020B0503020204020204" charset="-122"/>
                <a:ea typeface="微软雅黑" panose="020B0503020204020204" charset="-122"/>
                <a:sym typeface="+mn-ea"/>
              </a:rPr>
              <a:t>-v `pwd`:/workspace \</a:t>
            </a:r>
            <a:endParaRPr lang="zh-CN" altLang="en-US" sz="2670" b="1">
              <a:latin typeface="微软雅黑" panose="020B0503020204020204" charset="-122"/>
              <a:ea typeface="微软雅黑" panose="020B0503020204020204" charset="-122"/>
            </a:endParaRPr>
          </a:p>
          <a:p>
            <a:r>
              <a:rPr lang="zh-CN" altLang="en-US" sz="2670" b="1">
                <a:latin typeface="微软雅黑" panose="020B0503020204020204" charset="-122"/>
                <a:ea typeface="微软雅黑" panose="020B0503020204020204" charset="-122"/>
                <a:sym typeface="+mn-ea"/>
              </a:rPr>
              <a:t> </a:t>
            </a:r>
            <a:r>
              <a:rPr lang="en-US" altLang="zh-CN" sz="2670" b="1">
                <a:latin typeface="微软雅黑" panose="020B0503020204020204" charset="-122"/>
                <a:ea typeface="微软雅黑" panose="020B0503020204020204" charset="-122"/>
                <a:sym typeface="+mn-ea"/>
              </a:rPr>
              <a:t>    </a:t>
            </a:r>
            <a:r>
              <a:rPr lang="zh-CN" altLang="en-US" sz="2670" b="1">
                <a:latin typeface="微软雅黑" panose="020B0503020204020204" charset="-122"/>
                <a:ea typeface="微软雅黑" panose="020B0503020204020204" charset="-122"/>
                <a:sym typeface="+mn-ea"/>
              </a:rPr>
              <a:t>-v /root/.docker/config.json:/kaniko/.docker/config.json:ro \</a:t>
            </a:r>
            <a:endParaRPr lang="zh-CN" altLang="en-US" sz="2670" b="1">
              <a:latin typeface="微软雅黑" panose="020B0503020204020204" charset="-122"/>
              <a:ea typeface="微软雅黑" panose="020B0503020204020204" charset="-122"/>
            </a:endParaRPr>
          </a:p>
          <a:p>
            <a:r>
              <a:rPr lang="zh-CN" altLang="en-US" sz="2670" b="1">
                <a:latin typeface="微软雅黑" panose="020B0503020204020204" charset="-122"/>
                <a:ea typeface="微软雅黑" panose="020B0503020204020204" charset="-122"/>
                <a:sym typeface="+mn-ea"/>
              </a:rPr>
              <a:t>          gcr.io/kaniko-project/executor:latest \</a:t>
            </a:r>
            <a:endParaRPr lang="zh-CN" altLang="en-US" sz="2670" b="1">
              <a:latin typeface="微软雅黑" panose="020B0503020204020204" charset="-122"/>
              <a:ea typeface="微软雅黑" panose="020B0503020204020204" charset="-122"/>
            </a:endParaRPr>
          </a:p>
          <a:p>
            <a:r>
              <a:rPr lang="zh-CN" altLang="en-US" sz="2670" b="1">
                <a:latin typeface="微软雅黑" panose="020B0503020204020204" charset="-122"/>
                <a:ea typeface="微软雅黑" panose="020B0503020204020204" charset="-122"/>
                <a:sym typeface="+mn-ea"/>
              </a:rPr>
              <a:t>          --dockerfile=Dockerfile \</a:t>
            </a:r>
            <a:endParaRPr lang="zh-CN" altLang="en-US" sz="2670" b="1">
              <a:latin typeface="微软雅黑" panose="020B0503020204020204" charset="-122"/>
              <a:ea typeface="微软雅黑" panose="020B0503020204020204" charset="-122"/>
            </a:endParaRPr>
          </a:p>
          <a:p>
            <a:r>
              <a:rPr lang="zh-CN" altLang="en-US" sz="2670" b="1">
                <a:latin typeface="微软雅黑" panose="020B0503020204020204" charset="-122"/>
                <a:ea typeface="微软雅黑" panose="020B0503020204020204" charset="-122"/>
                <a:sym typeface="+mn-ea"/>
              </a:rPr>
              <a:t>         </a:t>
            </a:r>
            <a:r>
              <a:rPr lang="en-US" altLang="zh-CN" sz="2670" b="1">
                <a:latin typeface="微软雅黑" panose="020B0503020204020204" charset="-122"/>
                <a:ea typeface="微软雅黑" panose="020B0503020204020204" charset="-122"/>
                <a:sym typeface="+mn-ea"/>
              </a:rPr>
              <a:t> </a:t>
            </a:r>
            <a:r>
              <a:rPr lang="zh-CN" altLang="en-US" sz="2670" b="1">
                <a:latin typeface="微软雅黑" panose="020B0503020204020204" charset="-122"/>
                <a:ea typeface="微软雅黑" panose="020B0503020204020204" charset="-122"/>
                <a:sym typeface="+mn-ea"/>
              </a:rPr>
              <a:t>--destination=${docker_image} \</a:t>
            </a:r>
            <a:endParaRPr lang="zh-CN" altLang="en-US" sz="2670" b="1">
              <a:latin typeface="微软雅黑" panose="020B0503020204020204" charset="-122"/>
              <a:ea typeface="微软雅黑" panose="020B0503020204020204" charset="-122"/>
            </a:endParaRPr>
          </a:p>
          <a:p>
            <a:r>
              <a:rPr lang="zh-CN" altLang="en-US" sz="2670" b="1">
                <a:latin typeface="微软雅黑" panose="020B0503020204020204" charset="-122"/>
                <a:ea typeface="微软雅黑" panose="020B0503020204020204" charset="-122"/>
                <a:sym typeface="+mn-ea"/>
              </a:rPr>
              <a:t>          --cache-copy-layers \</a:t>
            </a:r>
            <a:endParaRPr lang="zh-CN" altLang="en-US" sz="2670" b="1">
              <a:latin typeface="微软雅黑" panose="020B0503020204020204" charset="-122"/>
              <a:ea typeface="微软雅黑" panose="020B0503020204020204" charset="-122"/>
            </a:endParaRPr>
          </a:p>
          <a:p>
            <a:r>
              <a:rPr lang="zh-CN" altLang="en-US" sz="2670" b="1">
                <a:latin typeface="微软雅黑" panose="020B0503020204020204" charset="-122"/>
                <a:ea typeface="微软雅黑" panose="020B0503020204020204" charset="-122"/>
                <a:sym typeface="+mn-ea"/>
              </a:rPr>
              <a:t>          --cache=true \</a:t>
            </a:r>
            <a:endParaRPr lang="zh-CN" altLang="en-US" sz="2670" b="1">
              <a:latin typeface="微软雅黑" panose="020B0503020204020204" charset="-122"/>
              <a:ea typeface="微软雅黑" panose="020B0503020204020204" charset="-122"/>
            </a:endParaRPr>
          </a:p>
          <a:p>
            <a:r>
              <a:rPr lang="zh-CN" altLang="en-US" sz="2670" b="1">
                <a:latin typeface="微软雅黑" panose="020B0503020204020204" charset="-122"/>
                <a:ea typeface="微软雅黑" panose="020B0503020204020204" charset="-122"/>
                <a:sym typeface="+mn-ea"/>
              </a:rPr>
              <a:t>          --cache-repo=${image_prefix} </a:t>
            </a:r>
            <a:endParaRPr lang="zh-CN" altLang="en-US" sz="2670" b="1">
              <a:latin typeface="微软雅黑" panose="020B0503020204020204" charset="-122"/>
              <a:ea typeface="微软雅黑" panose="020B0503020204020204" charset="-122"/>
            </a:endParaRPr>
          </a:p>
        </p:txBody>
      </p:sp>
      <p:sp>
        <p:nvSpPr>
          <p:cNvPr id="4" name="文本框 3"/>
          <p:cNvSpPr txBox="1"/>
          <p:nvPr/>
        </p:nvSpPr>
        <p:spPr>
          <a:xfrm>
            <a:off x="4239895" y="476885"/>
            <a:ext cx="4064000" cy="706755"/>
          </a:xfrm>
          <a:prstGeom prst="rect">
            <a:avLst/>
          </a:prstGeom>
          <a:noFill/>
        </p:spPr>
        <p:txBody>
          <a:bodyPr wrap="square" rtlCol="0">
            <a:spAutoFit/>
          </a:bodyPr>
          <a:p>
            <a:r>
              <a:rPr lang="en-US" altLang="zh-CN" sz="4000" b="1">
                <a:solidFill>
                  <a:srgbClr val="C9394A"/>
                </a:solidFill>
                <a:latin typeface="微软雅黑" panose="020B0503020204020204" charset="-122"/>
                <a:ea typeface="微软雅黑" panose="020B0503020204020204" charset="-122"/>
                <a:cs typeface="微软雅黑" panose="020B0503020204020204" charset="-122"/>
              </a:rPr>
              <a:t>kaniko</a:t>
            </a:r>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使用</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95325" y="1628775"/>
            <a:ext cx="11153140" cy="1678305"/>
          </a:xfrm>
          <a:prstGeom prst="rect">
            <a:avLst/>
          </a:prstGeom>
          <a:noFill/>
        </p:spPr>
        <p:txBody>
          <a:bodyPr wrap="square" rtlCol="0" anchor="t">
            <a:noAutofit/>
          </a:bodyPr>
          <a:p>
            <a:r>
              <a:rPr lang="zh-CN" altLang="en-US" sz="2670" b="1">
                <a:latin typeface="微软雅黑" panose="020B0503020204020204" charset="-122"/>
                <a:ea typeface="微软雅黑" panose="020B0503020204020204" charset="-122"/>
                <a:sym typeface="+mn-ea"/>
              </a:rPr>
              <a:t>kaniko 执行器镜像基于scratch，不包含shell。我们提供了gcr.io/kaniko-project/executor:debug一个调试映像，其中包含 kaniko 执行器映像以及要输入的 busybox shell。</a:t>
            </a:r>
            <a:endParaRPr lang="zh-CN" altLang="en-US" sz="2670" b="1">
              <a:latin typeface="微软雅黑" panose="020B0503020204020204" charset="-122"/>
              <a:ea typeface="微软雅黑" panose="020B0503020204020204" charset="-122"/>
              <a:sym typeface="+mn-ea"/>
            </a:endParaRPr>
          </a:p>
        </p:txBody>
      </p:sp>
      <p:sp>
        <p:nvSpPr>
          <p:cNvPr id="4" name="文本框 3"/>
          <p:cNvSpPr txBox="1"/>
          <p:nvPr/>
        </p:nvSpPr>
        <p:spPr>
          <a:xfrm>
            <a:off x="4239895" y="476885"/>
            <a:ext cx="4064000" cy="706755"/>
          </a:xfrm>
          <a:prstGeom prst="rect">
            <a:avLst/>
          </a:prstGeom>
          <a:noFill/>
        </p:spPr>
        <p:txBody>
          <a:bodyPr wrap="square" rtlCol="0">
            <a:spAutoFit/>
          </a:bodyPr>
          <a:p>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调试镜像</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695960" y="3644900"/>
            <a:ext cx="10373995" cy="911860"/>
          </a:xfrm>
          <a:prstGeom prst="rect">
            <a:avLst/>
          </a:prstGeom>
          <a:noFill/>
        </p:spPr>
        <p:txBody>
          <a:bodyPr wrap="square" rtlCol="0">
            <a:spAutoFit/>
          </a:bodyPr>
          <a:p>
            <a:r>
              <a:rPr lang="zh-CN" altLang="en-US" sz="2670" b="1">
                <a:latin typeface="微软雅黑" panose="020B0503020204020204" charset="-122"/>
                <a:ea typeface="微软雅黑" panose="020B0503020204020204" charset="-122"/>
              </a:rPr>
              <a:t>docker run -it --entrypoint=/busybox/sh gcr.io/kaniko-project/executor:debug</a:t>
            </a:r>
            <a:endParaRPr lang="zh-CN" altLang="en-US" sz="267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P spid="5" grpId="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4765" y="4439905"/>
            <a:ext cx="12190413" cy="915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TextBox 5"/>
          <p:cNvSpPr>
            <a:spLocks noChangeArrowheads="1"/>
          </p:cNvSpPr>
          <p:nvPr/>
        </p:nvSpPr>
        <p:spPr bwMode="auto">
          <a:xfrm>
            <a:off x="263525" y="4603115"/>
            <a:ext cx="4232910" cy="567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algn="ctr"/>
            <a:r>
              <a:rPr lang="zh-CN" sz="2665" dirty="0">
                <a:solidFill>
                  <a:schemeClr val="bg1"/>
                </a:solidFill>
                <a:latin typeface="微软雅黑" panose="020B0503020204020204" charset="-122"/>
                <a:ea typeface="微软雅黑" panose="020B0503020204020204" charset="-122"/>
              </a:rPr>
              <a:t>本章小结</a:t>
            </a:r>
            <a:endParaRPr lang="zh-CN" sz="2665" dirty="0">
              <a:solidFill>
                <a:schemeClr val="bg1"/>
              </a:solidFill>
              <a:latin typeface="微软雅黑" panose="020B0503020204020204" charset="-122"/>
              <a:ea typeface="微软雅黑" panose="020B0503020204020204" charset="-122"/>
            </a:endParaRPr>
          </a:p>
        </p:txBody>
      </p:sp>
      <p:sp>
        <p:nvSpPr>
          <p:cNvPr id="24" name="TextBox 5"/>
          <p:cNvSpPr>
            <a:spLocks noChangeArrowheads="1"/>
          </p:cNvSpPr>
          <p:nvPr/>
        </p:nvSpPr>
        <p:spPr bwMode="auto">
          <a:xfrm>
            <a:off x="7906639" y="4623712"/>
            <a:ext cx="427184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65" dirty="0">
                <a:solidFill>
                  <a:schemeClr val="bg1"/>
                </a:solidFill>
                <a:latin typeface="微软雅黑" panose="020B0503020204020204" charset="-122"/>
                <a:ea typeface="微软雅黑" panose="020B0503020204020204" charset="-122"/>
              </a:rPr>
              <a:t>Produced</a:t>
            </a:r>
            <a:r>
              <a:rPr lang="zh-CN" altLang="en-US" sz="2665" dirty="0">
                <a:solidFill>
                  <a:schemeClr val="bg1"/>
                </a:solidFill>
                <a:latin typeface="微软雅黑" panose="020B0503020204020204" charset="-122"/>
                <a:ea typeface="微软雅黑" panose="020B0503020204020204" charset="-122"/>
              </a:rPr>
              <a:t> </a:t>
            </a:r>
            <a:r>
              <a:rPr lang="en-US" altLang="zh-CN" sz="2665" dirty="0">
                <a:solidFill>
                  <a:schemeClr val="bg1"/>
                </a:solidFill>
                <a:latin typeface="微软雅黑" panose="020B0503020204020204" charset="-122"/>
                <a:ea typeface="微软雅黑" panose="020B0503020204020204" charset="-122"/>
              </a:rPr>
              <a:t>By</a:t>
            </a:r>
            <a:r>
              <a:rPr lang="zh-CN" altLang="en-US" sz="2665" dirty="0">
                <a:solidFill>
                  <a:schemeClr val="bg1"/>
                </a:solidFill>
                <a:latin typeface="微软雅黑" panose="020B0503020204020204" charset="-122"/>
                <a:ea typeface="微软雅黑" panose="020B0503020204020204" charset="-122"/>
              </a:rPr>
              <a:t> 小杨哥</a:t>
            </a:r>
            <a:endParaRPr lang="zh-CN" altLang="en-US" sz="2665" dirty="0">
              <a:solidFill>
                <a:schemeClr val="bg1"/>
              </a:solidFill>
              <a:latin typeface="微软雅黑" panose="020B0503020204020204" charset="-122"/>
              <a:ea typeface="微软雅黑" panose="020B0503020204020204" charset="-122"/>
            </a:endParaRPr>
          </a:p>
        </p:txBody>
      </p:sp>
      <p:sp>
        <p:nvSpPr>
          <p:cNvPr id="25" name="Freeform 5"/>
          <p:cNvSpPr/>
          <p:nvPr/>
        </p:nvSpPr>
        <p:spPr bwMode="auto">
          <a:xfrm rot="1855731">
            <a:off x="4094915" y="1008340"/>
            <a:ext cx="640224" cy="577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6" name="Freeform 5"/>
          <p:cNvSpPr/>
          <p:nvPr/>
        </p:nvSpPr>
        <p:spPr bwMode="auto">
          <a:xfrm rot="1855731">
            <a:off x="5415992" y="941361"/>
            <a:ext cx="341503" cy="3079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7" name="Freeform 5"/>
          <p:cNvSpPr/>
          <p:nvPr/>
        </p:nvSpPr>
        <p:spPr bwMode="auto">
          <a:xfrm rot="1855731">
            <a:off x="3108313" y="1202556"/>
            <a:ext cx="339851" cy="3064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8" name="Freeform 5"/>
          <p:cNvSpPr/>
          <p:nvPr/>
        </p:nvSpPr>
        <p:spPr bwMode="auto">
          <a:xfrm rot="1855731">
            <a:off x="6359329" y="1162215"/>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9" name="Freeform 5"/>
          <p:cNvSpPr/>
          <p:nvPr/>
        </p:nvSpPr>
        <p:spPr bwMode="auto">
          <a:xfrm rot="1855731">
            <a:off x="7487837" y="1033329"/>
            <a:ext cx="231795" cy="2089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30" name="Freeform 5"/>
          <p:cNvSpPr/>
          <p:nvPr/>
        </p:nvSpPr>
        <p:spPr bwMode="auto">
          <a:xfrm rot="1855731">
            <a:off x="8419381" y="1076584"/>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grpSp>
        <p:nvGrpSpPr>
          <p:cNvPr id="31" name="组合 30"/>
          <p:cNvGrpSpPr/>
          <p:nvPr/>
        </p:nvGrpSpPr>
        <p:grpSpPr>
          <a:xfrm>
            <a:off x="4642460" y="3604635"/>
            <a:ext cx="2811528" cy="2534911"/>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lumMod val="50000"/>
                    <a:lumOff val="50000"/>
                  </a:srgbClr>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grpSp>
      <p:grpSp>
        <p:nvGrpSpPr>
          <p:cNvPr id="35" name="71"/>
          <p:cNvGrpSpPr/>
          <p:nvPr>
            <p:custDataLst>
              <p:tags r:id="rId1"/>
            </p:custDataLst>
          </p:nvPr>
        </p:nvGrpSpPr>
        <p:grpSpPr>
          <a:xfrm>
            <a:off x="2647941" y="2077839"/>
            <a:ext cx="6683383" cy="1137067"/>
            <a:chOff x="4304043" y="1286668"/>
            <a:chExt cx="3837944" cy="2757793"/>
          </a:xfrm>
          <a:effectLst>
            <a:outerShdw blurRad="203200" dist="152400" dir="8100000" algn="tr" rotWithShape="0">
              <a:prstClr val="black">
                <a:alpha val="50000"/>
              </a:prstClr>
            </a:outerShdw>
          </a:effectLst>
        </p:grpSpPr>
        <p:sp>
          <p:nvSpPr>
            <p:cNvPr id="36" name="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73"/>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9"/>
          <p:cNvSpPr>
            <a:spLocks noChangeArrowheads="1"/>
          </p:cNvSpPr>
          <p:nvPr>
            <p:custDataLst>
              <p:tags r:id="rId2"/>
            </p:custDataLst>
          </p:nvPr>
        </p:nvSpPr>
        <p:spPr bwMode="auto">
          <a:xfrm>
            <a:off x="2740997" y="2321793"/>
            <a:ext cx="6679449" cy="7067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defRPr/>
            </a:pPr>
            <a:r>
              <a:rPr lang="zh-CN" altLang="en-US" sz="4000" b="1" kern="0" dirty="0">
                <a:solidFill>
                  <a:srgbClr val="C9394A"/>
                </a:solidFill>
                <a:latin typeface="微软雅黑" panose="020B0503020204020204" charset="-122"/>
                <a:ea typeface="微软雅黑" panose="020B0503020204020204" charset="-122"/>
              </a:rPr>
              <a:t>Jenkins快速入门</a:t>
            </a:r>
            <a:endParaRPr lang="zh-CN" altLang="en-US" sz="4000" b="1" kern="0" dirty="0">
              <a:solidFill>
                <a:srgbClr val="C9394A"/>
              </a:solidFill>
              <a:latin typeface="微软雅黑" panose="020B0503020204020204" charset="-122"/>
              <a:ea typeface="微软雅黑" panose="020B0503020204020204" charset="-122"/>
            </a:endParaRPr>
          </a:p>
        </p:txBody>
      </p:sp>
      <p:sp>
        <p:nvSpPr>
          <p:cNvPr id="18" name="圆角矩形"/>
          <p:cNvSpPr/>
          <p:nvPr/>
        </p:nvSpPr>
        <p:spPr>
          <a:xfrm>
            <a:off x="4742180" y="4558665"/>
            <a:ext cx="2677160" cy="611505"/>
          </a:xfrm>
          <a:prstGeom prst="roundRect">
            <a:avLst>
              <a:gd name="adj" fmla="val 16666"/>
            </a:avLst>
          </a:prstGeom>
          <a:noFill/>
          <a:ln w="38100" cap="flat" cmpd="sng">
            <a:noFill/>
            <a:prstDash val="solid"/>
            <a:round/>
          </a:ln>
          <a:effectLst>
            <a:outerShdw blurRad="40000" dist="20000" dir="5400000" rotWithShape="0">
              <a:srgbClr val="000000">
                <a:alpha val="37647"/>
              </a:srgbClr>
            </a:outerShdw>
          </a:effectLst>
        </p:spPr>
        <p:txBody>
          <a:bodyPr vert="horz" wrap="square" lIns="121920" tIns="60960" rIns="121920" bIns="60960" anchor="ctr" anchorCtr="0"/>
          <a:lstStyle/>
          <a:p>
            <a:pPr algn="ctr"/>
            <a:r>
              <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总结</a:t>
            </a:r>
            <a:endPar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 calcmode="lin" valueType="num">
                                      <p:cBhvr>
                                        <p:cTn id="33" dur="1000" fill="hold"/>
                                        <p:tgtEl>
                                          <p:spTgt spid="29"/>
                                        </p:tgtEl>
                                        <p:attrNameLst>
                                          <p:attrName>style.rotation</p:attrName>
                                        </p:attrNameLst>
                                      </p:cBhvr>
                                      <p:tavLst>
                                        <p:tav tm="0">
                                          <p:val>
                                            <p:fltVal val="90"/>
                                          </p:val>
                                        </p:tav>
                                        <p:tav tm="100000">
                                          <p:val>
                                            <p:fltVal val="0"/>
                                          </p:val>
                                        </p:tav>
                                      </p:tavLst>
                                    </p:anim>
                                    <p:animEffect transition="in" filter="fade">
                                      <p:cBhvr>
                                        <p:cTn id="34" dur="1000"/>
                                        <p:tgtEl>
                                          <p:spTgt spid="2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style.rotation</p:attrName>
                                        </p:attrNameLst>
                                      </p:cBhvr>
                                      <p:tavLst>
                                        <p:tav tm="0">
                                          <p:val>
                                            <p:fltVal val="90"/>
                                          </p:val>
                                        </p:tav>
                                        <p:tav tm="100000">
                                          <p:val>
                                            <p:fltVal val="0"/>
                                          </p:val>
                                        </p:tav>
                                      </p:tavLst>
                                    </p:anim>
                                    <p:animEffect transition="in" filter="fade">
                                      <p:cBhvr>
                                        <p:cTn id="40" dur="1000"/>
                                        <p:tgtEl>
                                          <p:spTgt spid="3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250"/>
                                        <p:tgtEl>
                                          <p:spTgt spid="22"/>
                                        </p:tgtEl>
                                      </p:cBhvr>
                                    </p:animEffect>
                                  </p:childTnLst>
                                </p:cTn>
                              </p:par>
                            </p:childTnLst>
                          </p:cTn>
                        </p:par>
                        <p:par>
                          <p:cTn id="45" fill="hold">
                            <p:stCondLst>
                              <p:cond delay="1500"/>
                            </p:stCondLst>
                            <p:childTnLst>
                              <p:par>
                                <p:cTn id="46" presetID="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23"/>
                                        </p:tgtEl>
                                      </p:cBhvr>
                                    </p:animEffect>
                                  </p:childTnLst>
                                </p:cTn>
                              </p:par>
                            </p:childTnLst>
                          </p:cTn>
                        </p:par>
                        <p:par>
                          <p:cTn id="58" fill="hold">
                            <p:stCondLst>
                              <p:cond delay="1399"/>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4"/>
                                        </p:tgtEl>
                                        <p:attrNameLst>
                                          <p:attrName>ppt_y</p:attrName>
                                        </p:attrNameLst>
                                      </p:cBhvr>
                                      <p:tavLst>
                                        <p:tav tm="0">
                                          <p:val>
                                            <p:strVal val="#ppt_y"/>
                                          </p:val>
                                        </p:tav>
                                        <p:tav tm="100000">
                                          <p:val>
                                            <p:strVal val="#ppt_y"/>
                                          </p:val>
                                        </p:tav>
                                      </p:tavLst>
                                    </p:anim>
                                    <p:anim calcmode="lin" valueType="num">
                                      <p:cBhvr>
                                        <p:cTn id="6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65" dur="500" tmFilter="0,0; .5, 1; 1, 1"/>
                                        <p:tgtEl>
                                          <p:spTgt spid="24"/>
                                        </p:tgtEl>
                                      </p:cBhvr>
                                    </p:animEffect>
                                  </p:childTnLst>
                                </p:cTn>
                              </p:par>
                            </p:childTnLst>
                          </p:cTn>
                        </p:par>
                        <p:par>
                          <p:cTn id="66" fill="hold">
                            <p:stCondLst>
                              <p:cond delay="2599"/>
                            </p:stCondLst>
                            <p:childTnLst>
                              <p:par>
                                <p:cTn id="67" presetID="55"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strVal val="#ppt_w*0.70"/>
                                          </p:val>
                                        </p:tav>
                                        <p:tav tm="100000">
                                          <p:val>
                                            <p:strVal val="#ppt_w"/>
                                          </p:val>
                                        </p:tav>
                                      </p:tavLst>
                                    </p:anim>
                                    <p:anim calcmode="lin" valueType="num">
                                      <p:cBhvr>
                                        <p:cTn id="70" dur="500" fill="hold"/>
                                        <p:tgtEl>
                                          <p:spTgt spid="35"/>
                                        </p:tgtEl>
                                        <p:attrNameLst>
                                          <p:attrName>ppt_h</p:attrName>
                                        </p:attrNameLst>
                                      </p:cBhvr>
                                      <p:tavLst>
                                        <p:tav tm="0">
                                          <p:val>
                                            <p:strVal val="#ppt_h"/>
                                          </p:val>
                                        </p:tav>
                                        <p:tav tm="100000">
                                          <p:val>
                                            <p:strVal val="#ppt_h"/>
                                          </p:val>
                                        </p:tav>
                                      </p:tavLst>
                                    </p:anim>
                                    <p:animEffect transition="in" filter="fade">
                                      <p:cBhvr>
                                        <p:cTn id="71" dur="500"/>
                                        <p:tgtEl>
                                          <p:spTgt spid="35"/>
                                        </p:tgtEl>
                                      </p:cBhvr>
                                    </p:animEffect>
                                  </p:childTnLst>
                                </p:cTn>
                              </p:par>
                            </p:childTnLst>
                          </p:cTn>
                        </p:par>
                        <p:par>
                          <p:cTn id="72" fill="hold">
                            <p:stCondLst>
                              <p:cond delay="3099"/>
                            </p:stCondLst>
                            <p:childTnLst>
                              <p:par>
                                <p:cTn id="73" presetID="16" presetClass="entr" presetSubtype="2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1000"/>
                                        <p:tgtEl>
                                          <p:spTgt spid="38"/>
                                        </p:tgtEl>
                                      </p:cBhvr>
                                    </p:animEffect>
                                  </p:childTnLst>
                                </p:cTn>
                              </p:par>
                            </p:childTnLst>
                          </p:cTn>
                        </p:par>
                        <p:par>
                          <p:cTn id="76" fill="hold">
                            <p:stCondLst>
                              <p:cond delay="4099"/>
                            </p:stCondLst>
                            <p:childTnLst>
                              <p:par>
                                <p:cTn id="77" presetID="18" presetClass="entr" presetSubtype="1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strips(downLeft)">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utoUpdateAnimBg="0"/>
      <p:bldP spid="24" grpId="0" bldLvl="0" autoUpdateAnimBg="0"/>
      <p:bldP spid="25" grpId="0" bldLvl="0" animBg="1"/>
      <p:bldP spid="26" grpId="0" bldLvl="0" animBg="1"/>
      <p:bldP spid="27" grpId="0" bldLvl="0" animBg="1"/>
      <p:bldP spid="28" grpId="0" bldLvl="0" animBg="1"/>
      <p:bldP spid="29" grpId="0" bldLvl="0" animBg="1"/>
      <p:bldP spid="30" grpId="0" bldLvl="0" animBg="1"/>
      <p:bldP spid="38" grpId="0"/>
      <p:bldP spid="18" grpId="0" bldLvl="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p:cNvSpPr/>
          <p:nvPr/>
        </p:nvSpPr>
        <p:spPr>
          <a:xfrm>
            <a:off x="1059815" y="1892300"/>
            <a:ext cx="10659110" cy="1284605"/>
          </a:xfrm>
          <a:prstGeom prst="rect">
            <a:avLst/>
          </a:prstGeom>
          <a:noFill/>
          <a:ln w="9525" cap="flat" cmpd="sng">
            <a:noFill/>
            <a:prstDash val="solid"/>
            <a:miter/>
          </a:ln>
        </p:spPr>
        <p:txBody>
          <a:bodyPr vert="horz" wrap="square" lIns="121920" tIns="60960" rIns="121920" bIns="60960" anchor="ctr" anchorCtr="0"/>
          <a:lstStyle/>
          <a:p>
            <a:pPr marL="266700" algn="just">
              <a:lnSpc>
                <a:spcPct val="100000"/>
              </a:lnSpc>
              <a:spcBef>
                <a:spcPts val="0"/>
              </a:spcBef>
              <a:spcAft>
                <a:spcPts val="0"/>
              </a:spcAft>
              <a:buClr>
                <a:srgbClr val="C00000"/>
              </a:buClr>
              <a:buFont typeface="Wingdings" panose="05000000000000000000" charset="0"/>
            </a:pPr>
            <a:endParaRPr lang="zh-CN" altLang="en-US"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Calibri" panose="020F0502020204030204" charset="0"/>
            </a:endParaRPr>
          </a:p>
        </p:txBody>
      </p:sp>
      <p:sp>
        <p:nvSpPr>
          <p:cNvPr id="93" name="矩形"/>
          <p:cNvSpPr/>
          <p:nvPr/>
        </p:nvSpPr>
        <p:spPr>
          <a:xfrm>
            <a:off x="880110" y="2997200"/>
            <a:ext cx="10972800" cy="1056005"/>
          </a:xfrm>
          <a:prstGeom prst="rect">
            <a:avLst/>
          </a:prstGeom>
          <a:noFill/>
          <a:ln w="9525" cap="flat" cmpd="sng">
            <a:noFill/>
            <a:prstDash val="solid"/>
            <a:miter/>
          </a:ln>
        </p:spPr>
        <p:txBody>
          <a:bodyPr vert="horz" wrap="square" lIns="121920" tIns="60960" rIns="121920" bIns="60960" anchor="ctr" anchorCtr="0"/>
          <a:lstStyle/>
          <a:p>
            <a:pPr marL="266700" algn="just" eaLnBrk="0" fontAlgn="base" hangingPunct="0">
              <a:lnSpc>
                <a:spcPct val="100000"/>
              </a:lnSpc>
              <a:spcBef>
                <a:spcPts val="0"/>
              </a:spcBef>
              <a:spcAft>
                <a:spcPts val="0"/>
              </a:spcAft>
              <a:buClr>
                <a:srgbClr val="C00000"/>
              </a:buClr>
              <a:buFont typeface="Wingdings" panose="05000000000000000000" charset="0"/>
            </a:pPr>
            <a:endParaRPr lang="en-US" altLang="zh-CN" sz="2665" b="1" u="none" strike="noStrike" kern="100" cap="none" spc="0" baseline="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 name="矩形"/>
          <p:cNvSpPr/>
          <p:nvPr/>
        </p:nvSpPr>
        <p:spPr>
          <a:xfrm>
            <a:off x="2120900" y="288290"/>
            <a:ext cx="8068945" cy="737235"/>
          </a:xfrm>
          <a:prstGeom prst="rect">
            <a:avLst/>
          </a:prstGeom>
          <a:noFill/>
          <a:ln w="9525" cap="flat" cmpd="sng">
            <a:noFill/>
            <a:prstDash val="solid"/>
            <a:miter/>
          </a:ln>
        </p:spPr>
        <p:txBody>
          <a:bodyPr vert="horz" wrap="square" lIns="121920" tIns="60960" rIns="121920" bIns="60960" anchor="t" anchorCtr="0">
            <a:spAutoFit/>
          </a:bodyPr>
          <a:lstStyle/>
          <a:p>
            <a:pPr marL="0" indent="0" algn="ctr">
              <a:lnSpc>
                <a:spcPct val="100000"/>
              </a:lnSpc>
              <a:spcBef>
                <a:spcPts val="0"/>
              </a:spcBef>
              <a:spcAft>
                <a:spcPts val="0"/>
              </a:spcAft>
              <a:buNone/>
            </a:pPr>
            <a:r>
              <a:rPr lang="zh-CN" sz="4000" b="1" u="none" strike="noStrike" kern="100" cap="none" spc="0" baseline="0">
                <a:solidFill>
                  <a:srgbClr val="C9394A"/>
                </a:solidFill>
                <a:latin typeface="微软雅黑" panose="020B0503020204020204" charset="-122"/>
                <a:ea typeface="微软雅黑" panose="020B0503020204020204" charset="-122"/>
                <a:cs typeface="Times New Roman" panose="02020603050405020304" charset="0"/>
                <a:sym typeface="+mn-ea"/>
              </a:rPr>
              <a:t>重点掌握</a:t>
            </a:r>
            <a:endParaRPr lang="zh-CN" sz="4000" b="1" u="none" strike="noStrike" kern="100" cap="none" spc="0" baseline="0">
              <a:solidFill>
                <a:srgbClr val="C9394A"/>
              </a:solidFill>
              <a:latin typeface="微软雅黑" panose="020B0503020204020204" charset="-122"/>
              <a:ea typeface="微软雅黑" panose="020B0503020204020204" charset="-122"/>
              <a:cs typeface="Times New Roman" panose="02020603050405020304" charset="0"/>
              <a:sym typeface="+mn-ea"/>
            </a:endParaRPr>
          </a:p>
        </p:txBody>
      </p:sp>
      <p:sp>
        <p:nvSpPr>
          <p:cNvPr id="5" name="圆角矩形 4"/>
          <p:cNvSpPr/>
          <p:nvPr/>
        </p:nvSpPr>
        <p:spPr>
          <a:xfrm>
            <a:off x="1199515" y="6885305"/>
            <a:ext cx="75565" cy="7556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 name="文本框 2"/>
          <p:cNvSpPr txBox="1"/>
          <p:nvPr/>
        </p:nvSpPr>
        <p:spPr>
          <a:xfrm>
            <a:off x="3093085" y="3376295"/>
            <a:ext cx="6123940" cy="676910"/>
          </a:xfrm>
          <a:prstGeom prst="rect">
            <a:avLst/>
          </a:prstGeom>
          <a:noFill/>
        </p:spPr>
        <p:txBody>
          <a:bodyPr wrap="square" rtlCol="0">
            <a:noAutofit/>
          </a:bodyPr>
          <a:p>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6" name="矩形"/>
          <p:cNvSpPr/>
          <p:nvPr/>
        </p:nvSpPr>
        <p:spPr>
          <a:xfrm>
            <a:off x="3503295" y="1861820"/>
            <a:ext cx="6350635" cy="677545"/>
          </a:xfrm>
          <a:prstGeom prst="rect">
            <a:avLst/>
          </a:prstGeom>
          <a:noFill/>
          <a:ln w="9525" cap="flat" cmpd="sng">
            <a:noFill/>
            <a:prstDash val="solid"/>
            <a:miter/>
          </a:ln>
        </p:spPr>
        <p:txBody>
          <a:bodyPr vert="horz" wrap="square" lIns="121920" tIns="60960" rIns="121920" bIns="60960" anchor="ctr" anchorCtr="0"/>
          <a:p>
            <a:pPr marL="0" lvl="5" indent="-342900" algn="just">
              <a:lnSpc>
                <a:spcPct val="100000"/>
              </a:lnSpc>
              <a:spcBef>
                <a:spcPts val="0"/>
              </a:spcBef>
              <a:spcAft>
                <a:spcPts val="0"/>
              </a:spcAft>
              <a:buClr>
                <a:srgbClr val="C00000"/>
              </a:buClr>
              <a:buFont typeface="Wingdings" panose="05000000000000000000" charset="0"/>
              <a:buChar char="u"/>
            </a:pPr>
            <a:endParaRPr lang="zh-CN" sz="2665" b="1">
              <a:latin typeface="微软雅黑" panose="020B0503020204020204" charset="-122"/>
              <a:ea typeface="微软雅黑" panose="020B0503020204020204" charset="-122"/>
              <a:cs typeface="微软雅黑" panose="020B0503020204020204" charset="-122"/>
              <a:sym typeface="+mn-ea"/>
            </a:endParaRPr>
          </a:p>
          <a:p>
            <a:pPr marL="0" lvl="5" indent="-342900" algn="just">
              <a:lnSpc>
                <a:spcPct val="100000"/>
              </a:lnSpc>
              <a:spcBef>
                <a:spcPts val="0"/>
              </a:spcBef>
              <a:spcAft>
                <a:spcPts val="0"/>
              </a:spcAft>
              <a:buClr>
                <a:srgbClr val="C00000"/>
              </a:buClr>
              <a:buFont typeface="Wingdings" panose="05000000000000000000" charset="0"/>
              <a:buChar char="u"/>
            </a:pPr>
            <a:r>
              <a:rPr lang="zh-CN" sz="2665" b="1">
                <a:latin typeface="微软雅黑" panose="020B0503020204020204" charset="-122"/>
                <a:ea typeface="微软雅黑" panose="020B0503020204020204" charset="-122"/>
                <a:cs typeface="微软雅黑" panose="020B0503020204020204" charset="-122"/>
                <a:sym typeface="+mn-ea"/>
              </a:rPr>
              <a:t>必须熟悉动静态流水线的构建使用</a:t>
            </a:r>
            <a:endParaRPr lang="zh-CN" altLang="en-US" sz="2665" b="1">
              <a:latin typeface="微软雅黑" panose="020B0503020204020204" charset="-122"/>
              <a:ea typeface="微软雅黑" panose="020B0503020204020204" charset="-122"/>
              <a:cs typeface="微软雅黑" panose="020B0503020204020204" charset="-122"/>
            </a:endParaRPr>
          </a:p>
          <a:p>
            <a:pPr marL="609600" indent="-342900" algn="just">
              <a:lnSpc>
                <a:spcPct val="100000"/>
              </a:lnSpc>
              <a:spcBef>
                <a:spcPts val="0"/>
              </a:spcBef>
              <a:spcAft>
                <a:spcPts val="0"/>
              </a:spcAft>
              <a:buClr>
                <a:srgbClr val="C00000"/>
              </a:buClr>
              <a:buFont typeface="Wingdings" panose="05000000000000000000" charset="0"/>
              <a:buChar char="u"/>
            </a:pPr>
            <a:endParaRPr lang="zh-CN" altLang="en-US"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Calibri" panose="020F0502020204030204" charset="0"/>
            </a:endParaRPr>
          </a:p>
        </p:txBody>
      </p:sp>
      <p:sp>
        <p:nvSpPr>
          <p:cNvPr id="8" name="矩形"/>
          <p:cNvSpPr/>
          <p:nvPr/>
        </p:nvSpPr>
        <p:spPr>
          <a:xfrm>
            <a:off x="3093085" y="3170555"/>
            <a:ext cx="7232650" cy="677545"/>
          </a:xfrm>
          <a:prstGeom prst="rect">
            <a:avLst/>
          </a:prstGeom>
          <a:noFill/>
          <a:ln w="9525" cap="flat" cmpd="sng">
            <a:noFill/>
            <a:prstDash val="solid"/>
            <a:miter/>
          </a:ln>
        </p:spPr>
        <p:txBody>
          <a:bodyPr vert="horz" wrap="square" lIns="121920" tIns="60960" rIns="121920" bIns="60960" anchor="ctr" anchorCtr="0"/>
          <a:p>
            <a:pPr marL="0" lvl="5" indent="-342900" algn="just">
              <a:lnSpc>
                <a:spcPct val="100000"/>
              </a:lnSpc>
              <a:spcBef>
                <a:spcPts val="0"/>
              </a:spcBef>
              <a:spcAft>
                <a:spcPts val="0"/>
              </a:spcAft>
              <a:buClr>
                <a:srgbClr val="C00000"/>
              </a:buClr>
              <a:buFont typeface="Wingdings" panose="05000000000000000000" charset="0"/>
              <a:buChar char="u"/>
            </a:pPr>
            <a:endParaRPr lang="zh-CN" sz="2665" b="1">
              <a:latin typeface="微软雅黑" panose="020B0503020204020204" charset="-122"/>
              <a:ea typeface="微软雅黑" panose="020B0503020204020204" charset="-122"/>
              <a:cs typeface="微软雅黑" panose="020B0503020204020204" charset="-122"/>
              <a:sym typeface="+mn-ea"/>
            </a:endParaRPr>
          </a:p>
          <a:p>
            <a:pPr marL="609600" indent="-342900" algn="just">
              <a:lnSpc>
                <a:spcPct val="100000"/>
              </a:lnSpc>
              <a:spcBef>
                <a:spcPts val="0"/>
              </a:spcBef>
              <a:spcAft>
                <a:spcPts val="0"/>
              </a:spcAft>
              <a:buClr>
                <a:srgbClr val="C00000"/>
              </a:buClr>
              <a:buFont typeface="Wingdings" panose="05000000000000000000" charset="0"/>
              <a:buChar char="u"/>
            </a:pPr>
            <a:r>
              <a:rPr lang="zh-CN" sz="2665" b="1">
                <a:latin typeface="微软雅黑" panose="020B0503020204020204" charset="-122"/>
                <a:ea typeface="微软雅黑" panose="020B0503020204020204" charset="-122"/>
                <a:cs typeface="微软雅黑" panose="020B0503020204020204" charset="-122"/>
                <a:sym typeface="+mn-ea"/>
              </a:rPr>
              <a:t>必须熟悉各种常用参数及</a:t>
            </a:r>
            <a:r>
              <a:rPr lang="en-US" altLang="zh-CN" sz="2665" b="1">
                <a:latin typeface="微软雅黑" panose="020B0503020204020204" charset="-122"/>
                <a:ea typeface="微软雅黑" panose="020B0503020204020204" charset="-122"/>
                <a:cs typeface="微软雅黑" panose="020B0503020204020204" charset="-122"/>
                <a:sym typeface="+mn-ea"/>
              </a:rPr>
              <a:t>kaniko</a:t>
            </a:r>
            <a:r>
              <a:rPr lang="zh-CN" altLang="en-US" sz="2665" b="1">
                <a:latin typeface="微软雅黑" panose="020B0503020204020204" charset="-122"/>
                <a:ea typeface="微软雅黑" panose="020B0503020204020204" charset="-122"/>
                <a:cs typeface="微软雅黑" panose="020B0503020204020204" charset="-122"/>
                <a:sym typeface="+mn-ea"/>
              </a:rPr>
              <a:t>的使用</a:t>
            </a:r>
            <a:endParaRPr lang="zh-CN" altLang="en-US" sz="2665" b="1">
              <a:latin typeface="微软雅黑" panose="020B0503020204020204" charset="-122"/>
              <a:ea typeface="微软雅黑" panose="020B0503020204020204" charset="-122"/>
              <a:cs typeface="微软雅黑" panose="020B0503020204020204" charset="-122"/>
            </a:endParaRPr>
          </a:p>
          <a:p>
            <a:pPr marL="609600" indent="-342900" algn="just">
              <a:lnSpc>
                <a:spcPct val="100000"/>
              </a:lnSpc>
              <a:spcBef>
                <a:spcPts val="0"/>
              </a:spcBef>
              <a:spcAft>
                <a:spcPts val="0"/>
              </a:spcAft>
              <a:buClr>
                <a:srgbClr val="C00000"/>
              </a:buClr>
              <a:buFont typeface="Wingdings" panose="05000000000000000000" charset="0"/>
              <a:buChar char="u"/>
            </a:pPr>
            <a:endParaRPr lang="zh-CN" altLang="en-US"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Calibri" panose="020F0502020204030204" charset="0"/>
            </a:endParaRPr>
          </a:p>
        </p:txBody>
      </p:sp>
      <p:sp>
        <p:nvSpPr>
          <p:cNvPr id="10" name="矩形"/>
          <p:cNvSpPr/>
          <p:nvPr/>
        </p:nvSpPr>
        <p:spPr>
          <a:xfrm>
            <a:off x="3143250" y="4511040"/>
            <a:ext cx="7232650" cy="677545"/>
          </a:xfrm>
          <a:prstGeom prst="rect">
            <a:avLst/>
          </a:prstGeom>
          <a:noFill/>
          <a:ln w="9525" cap="flat" cmpd="sng">
            <a:noFill/>
            <a:prstDash val="solid"/>
            <a:miter/>
          </a:ln>
        </p:spPr>
        <p:txBody>
          <a:bodyPr vert="horz" wrap="square" lIns="121920" tIns="60960" rIns="121920" bIns="60960" anchor="ctr" anchorCtr="0"/>
          <a:p>
            <a:pPr marL="0" lvl="5" indent="-342900" algn="just">
              <a:lnSpc>
                <a:spcPct val="100000"/>
              </a:lnSpc>
              <a:spcBef>
                <a:spcPts val="0"/>
              </a:spcBef>
              <a:spcAft>
                <a:spcPts val="0"/>
              </a:spcAft>
              <a:buClr>
                <a:srgbClr val="C00000"/>
              </a:buClr>
              <a:buFont typeface="Wingdings" panose="05000000000000000000" charset="0"/>
              <a:buChar char="u"/>
            </a:pPr>
            <a:endParaRPr lang="zh-CN" sz="2665" b="1">
              <a:latin typeface="微软雅黑" panose="020B0503020204020204" charset="-122"/>
              <a:ea typeface="微软雅黑" panose="020B0503020204020204" charset="-122"/>
              <a:cs typeface="微软雅黑" panose="020B0503020204020204" charset="-122"/>
              <a:sym typeface="+mn-ea"/>
            </a:endParaRPr>
          </a:p>
          <a:p>
            <a:pPr marL="609600" indent="-342900" algn="just">
              <a:lnSpc>
                <a:spcPct val="100000"/>
              </a:lnSpc>
              <a:spcBef>
                <a:spcPts val="0"/>
              </a:spcBef>
              <a:spcAft>
                <a:spcPts val="0"/>
              </a:spcAft>
              <a:buClr>
                <a:srgbClr val="C00000"/>
              </a:buClr>
              <a:buFont typeface="Wingdings" panose="05000000000000000000" charset="0"/>
              <a:buChar char="u"/>
            </a:pPr>
            <a:r>
              <a:rPr lang="zh-CN" sz="2665" b="1">
                <a:latin typeface="微软雅黑" panose="020B0503020204020204" charset="-122"/>
                <a:ea typeface="微软雅黑" panose="020B0503020204020204" charset="-122"/>
                <a:cs typeface="微软雅黑" panose="020B0503020204020204" charset="-122"/>
                <a:sym typeface="+mn-ea"/>
              </a:rPr>
              <a:t>必须熟悉</a:t>
            </a:r>
            <a:r>
              <a:rPr lang="en-US" altLang="zh-CN" sz="2665" b="1">
                <a:latin typeface="微软雅黑" panose="020B0503020204020204" charset="-122"/>
                <a:ea typeface="微软雅黑" panose="020B0503020204020204" charset="-122"/>
                <a:cs typeface="微软雅黑" panose="020B0503020204020204" charset="-122"/>
                <a:sym typeface="+mn-ea"/>
              </a:rPr>
              <a:t>grovvy</a:t>
            </a:r>
            <a:r>
              <a:rPr lang="zh-CN" altLang="en-US" sz="2665" b="1">
                <a:latin typeface="微软雅黑" panose="020B0503020204020204" charset="-122"/>
                <a:ea typeface="微软雅黑" panose="020B0503020204020204" charset="-122"/>
                <a:cs typeface="微软雅黑" panose="020B0503020204020204" charset="-122"/>
                <a:sym typeface="+mn-ea"/>
              </a:rPr>
              <a:t>语法与共享库的使用</a:t>
            </a:r>
            <a:endParaRPr lang="zh-CN" altLang="en-US" sz="2665" b="1">
              <a:latin typeface="微软雅黑" panose="020B0503020204020204" charset="-122"/>
              <a:ea typeface="微软雅黑" panose="020B0503020204020204" charset="-122"/>
              <a:cs typeface="微软雅黑" panose="020B0503020204020204" charset="-122"/>
            </a:endParaRPr>
          </a:p>
          <a:p>
            <a:pPr marL="609600" indent="-342900" algn="just">
              <a:lnSpc>
                <a:spcPct val="100000"/>
              </a:lnSpc>
              <a:spcBef>
                <a:spcPts val="0"/>
              </a:spcBef>
              <a:spcAft>
                <a:spcPts val="0"/>
              </a:spcAft>
              <a:buClr>
                <a:srgbClr val="C00000"/>
              </a:buClr>
              <a:buFont typeface="Wingdings" panose="05000000000000000000" charset="0"/>
              <a:buChar char="u"/>
            </a:pPr>
            <a:endParaRPr lang="zh-CN" altLang="en-US"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ppt_x"/>
                                          </p:val>
                                        </p:tav>
                                        <p:tav tm="100000">
                                          <p:val>
                                            <p:strVal val="#ppt_x"/>
                                          </p:val>
                                        </p:tav>
                                      </p:tavLst>
                                    </p:anim>
                                    <p:anim calcmode="lin" valueType="num">
                                      <p:cBhvr additive="base">
                                        <p:cTn id="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3"/>
                                        </p:tgtEl>
                                        <p:attrNameLst>
                                          <p:attrName>style.visibility</p:attrName>
                                        </p:attrNameLst>
                                      </p:cBhvr>
                                      <p:to>
                                        <p:strVal val="visible"/>
                                      </p:to>
                                    </p:set>
                                    <p:anim calcmode="lin" valueType="num">
                                      <p:cBhvr additive="base">
                                        <p:cTn id="13" dur="500" fill="hold"/>
                                        <p:tgtEl>
                                          <p:spTgt spid="93"/>
                                        </p:tgtEl>
                                        <p:attrNameLst>
                                          <p:attrName>ppt_x</p:attrName>
                                        </p:attrNameLst>
                                      </p:cBhvr>
                                      <p:tavLst>
                                        <p:tav tm="0">
                                          <p:val>
                                            <p:strVal val="#ppt_x"/>
                                          </p:val>
                                        </p:tav>
                                        <p:tav tm="100000">
                                          <p:val>
                                            <p:strVal val="#ppt_x"/>
                                          </p:val>
                                        </p:tav>
                                      </p:tavLst>
                                    </p:anim>
                                    <p:anim calcmode="lin" valueType="num">
                                      <p:cBhvr additive="base">
                                        <p:cTn id="14"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additive="base">
                                        <p:cTn id="37" dur="500" fill="hold"/>
                                        <p:tgtEl>
                                          <p:spTgt spid="10"/>
                                        </p:tgtEl>
                                        <p:attrNameLst>
                                          <p:attrName>ppt_x</p:attrName>
                                        </p:attrNameLst>
                                      </p:cBhvr>
                                      <p:tavLst>
                                        <p:tav tm="0">
                                          <p:val>
                                            <p:strVal val="#ppt_x"/>
                                          </p:val>
                                        </p:tav>
                                        <p:tav tm="100000">
                                          <p:val>
                                            <p:strVal val="#ppt_x"/>
                                          </p:val>
                                        </p:tav>
                                      </p:tavLst>
                                    </p:anim>
                                    <p:anim calcmode="lin" valueType="num">
                                      <p:cBhvr additive="base">
                                        <p:cTn id="3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3" grpId="0"/>
      <p:bldP spid="93" grpId="1"/>
      <p:bldP spid="3" grpId="0"/>
      <p:bldP spid="3" grpId="1"/>
      <p:bldP spid="6" grpId="0"/>
      <p:bldP spid="6" grpId="1"/>
      <p:bldP spid="8" grpId="0"/>
      <p:bldP spid="8" grpId="1"/>
      <p:bldP spid="10" grpId="0"/>
      <p:bldP spid="10" grpId="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4439905"/>
            <a:ext cx="12190413" cy="915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TextBox 5"/>
          <p:cNvSpPr>
            <a:spLocks noChangeArrowheads="1"/>
          </p:cNvSpPr>
          <p:nvPr/>
        </p:nvSpPr>
        <p:spPr bwMode="auto">
          <a:xfrm>
            <a:off x="212652" y="4623712"/>
            <a:ext cx="4295716"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665" dirty="0">
                <a:solidFill>
                  <a:schemeClr val="bg1"/>
                </a:solidFill>
                <a:latin typeface="微软雅黑" panose="020B0503020204020204" charset="-122"/>
                <a:ea typeface="微软雅黑" panose="020B0503020204020204" charset="-122"/>
              </a:rPr>
              <a:t>本章概述</a:t>
            </a:r>
            <a:endParaRPr lang="zh-CN" altLang="en-US" sz="2665" dirty="0">
              <a:solidFill>
                <a:schemeClr val="bg1"/>
              </a:solidFill>
              <a:latin typeface="微软雅黑" panose="020B0503020204020204" charset="-122"/>
              <a:ea typeface="微软雅黑" panose="020B0503020204020204" charset="-122"/>
            </a:endParaRPr>
          </a:p>
        </p:txBody>
      </p:sp>
      <p:sp>
        <p:nvSpPr>
          <p:cNvPr id="24" name="TextBox 5"/>
          <p:cNvSpPr>
            <a:spLocks noChangeArrowheads="1"/>
          </p:cNvSpPr>
          <p:nvPr/>
        </p:nvSpPr>
        <p:spPr bwMode="auto">
          <a:xfrm>
            <a:off x="7906639" y="4623712"/>
            <a:ext cx="427184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65" dirty="0">
                <a:solidFill>
                  <a:schemeClr val="bg1"/>
                </a:solidFill>
                <a:latin typeface="微软雅黑" panose="020B0503020204020204" charset="-122"/>
                <a:ea typeface="微软雅黑" panose="020B0503020204020204" charset="-122"/>
              </a:rPr>
              <a:t>Produced</a:t>
            </a:r>
            <a:r>
              <a:rPr lang="zh-CN" altLang="en-US" sz="2665" dirty="0">
                <a:solidFill>
                  <a:schemeClr val="bg1"/>
                </a:solidFill>
                <a:latin typeface="微软雅黑" panose="020B0503020204020204" charset="-122"/>
                <a:ea typeface="微软雅黑" panose="020B0503020204020204" charset="-122"/>
              </a:rPr>
              <a:t> </a:t>
            </a:r>
            <a:r>
              <a:rPr lang="en-US" altLang="zh-CN" sz="2665" dirty="0">
                <a:solidFill>
                  <a:schemeClr val="bg1"/>
                </a:solidFill>
                <a:latin typeface="微软雅黑" panose="020B0503020204020204" charset="-122"/>
                <a:ea typeface="微软雅黑" panose="020B0503020204020204" charset="-122"/>
              </a:rPr>
              <a:t>By</a:t>
            </a:r>
            <a:r>
              <a:rPr lang="zh-CN" altLang="en-US" sz="2665" dirty="0">
                <a:solidFill>
                  <a:schemeClr val="bg1"/>
                </a:solidFill>
                <a:latin typeface="微软雅黑" panose="020B0503020204020204" charset="-122"/>
                <a:ea typeface="微软雅黑" panose="020B0503020204020204" charset="-122"/>
              </a:rPr>
              <a:t> 小杨哥</a:t>
            </a:r>
            <a:endParaRPr lang="zh-CN" altLang="en-US" sz="2665" dirty="0">
              <a:solidFill>
                <a:schemeClr val="bg1"/>
              </a:solidFill>
              <a:latin typeface="微软雅黑" panose="020B0503020204020204" charset="-122"/>
              <a:ea typeface="微软雅黑" panose="020B0503020204020204" charset="-122"/>
            </a:endParaRPr>
          </a:p>
        </p:txBody>
      </p:sp>
      <p:sp>
        <p:nvSpPr>
          <p:cNvPr id="25" name="Freeform 5"/>
          <p:cNvSpPr/>
          <p:nvPr/>
        </p:nvSpPr>
        <p:spPr bwMode="auto">
          <a:xfrm rot="1855731">
            <a:off x="4094915" y="1008340"/>
            <a:ext cx="640224" cy="577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6" name="Freeform 5"/>
          <p:cNvSpPr/>
          <p:nvPr/>
        </p:nvSpPr>
        <p:spPr bwMode="auto">
          <a:xfrm rot="1855731">
            <a:off x="5415992" y="941361"/>
            <a:ext cx="341503" cy="3079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7" name="Freeform 5"/>
          <p:cNvSpPr/>
          <p:nvPr/>
        </p:nvSpPr>
        <p:spPr bwMode="auto">
          <a:xfrm rot="1855731">
            <a:off x="3108313" y="1202556"/>
            <a:ext cx="339851" cy="3064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8" name="Freeform 5"/>
          <p:cNvSpPr/>
          <p:nvPr/>
        </p:nvSpPr>
        <p:spPr bwMode="auto">
          <a:xfrm rot="1855731">
            <a:off x="6359329" y="1162215"/>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9" name="Freeform 5"/>
          <p:cNvSpPr/>
          <p:nvPr/>
        </p:nvSpPr>
        <p:spPr bwMode="auto">
          <a:xfrm rot="1855731">
            <a:off x="7487837" y="1033329"/>
            <a:ext cx="231795" cy="2089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30" name="Freeform 5"/>
          <p:cNvSpPr/>
          <p:nvPr/>
        </p:nvSpPr>
        <p:spPr bwMode="auto">
          <a:xfrm rot="1855731">
            <a:off x="8419381" y="1076584"/>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grpSp>
        <p:nvGrpSpPr>
          <p:cNvPr id="31" name="组合 30"/>
          <p:cNvGrpSpPr/>
          <p:nvPr/>
        </p:nvGrpSpPr>
        <p:grpSpPr>
          <a:xfrm>
            <a:off x="4642460" y="3604635"/>
            <a:ext cx="2811528" cy="2534911"/>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lumMod val="50000"/>
                    <a:lumOff val="50000"/>
                  </a:srgbClr>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grpSp>
      <p:grpSp>
        <p:nvGrpSpPr>
          <p:cNvPr id="35" name="71"/>
          <p:cNvGrpSpPr/>
          <p:nvPr>
            <p:custDataLst>
              <p:tags r:id="rId1"/>
            </p:custDataLst>
          </p:nvPr>
        </p:nvGrpSpPr>
        <p:grpSpPr>
          <a:xfrm>
            <a:off x="2647941" y="2077839"/>
            <a:ext cx="6683383" cy="1137067"/>
            <a:chOff x="4304043" y="1286668"/>
            <a:chExt cx="3837944" cy="2757793"/>
          </a:xfrm>
          <a:effectLst>
            <a:outerShdw blurRad="203200" dist="152400" dir="8100000" algn="tr" rotWithShape="0">
              <a:prstClr val="black">
                <a:alpha val="50000"/>
              </a:prstClr>
            </a:outerShdw>
          </a:effectLst>
        </p:grpSpPr>
        <p:sp>
          <p:nvSpPr>
            <p:cNvPr id="36" name="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73"/>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9"/>
          <p:cNvSpPr>
            <a:spLocks noChangeArrowheads="1"/>
          </p:cNvSpPr>
          <p:nvPr>
            <p:custDataLst>
              <p:tags r:id="rId2"/>
            </p:custDataLst>
          </p:nvPr>
        </p:nvSpPr>
        <p:spPr bwMode="auto">
          <a:xfrm>
            <a:off x="2740997" y="2321793"/>
            <a:ext cx="6679449" cy="7067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defRPr/>
            </a:pPr>
            <a:r>
              <a:rPr lang="zh-CN" altLang="en-US" sz="4000" b="1" kern="0" dirty="0">
                <a:solidFill>
                  <a:srgbClr val="C9394A"/>
                </a:solidFill>
                <a:latin typeface="微软雅黑" panose="020B0503020204020204" charset="-122"/>
                <a:ea typeface="微软雅黑" panose="020B0503020204020204" charset="-122"/>
              </a:rPr>
              <a:t>Jenkins快速入门</a:t>
            </a:r>
            <a:endParaRPr lang="zh-CN" altLang="en-US" sz="4000" b="1" kern="0" dirty="0">
              <a:solidFill>
                <a:srgbClr val="C9394A"/>
              </a:solidFill>
              <a:latin typeface="微软雅黑" panose="020B0503020204020204" charset="-122"/>
              <a:ea typeface="微软雅黑" panose="020B0503020204020204" charset="-122"/>
            </a:endParaRPr>
          </a:p>
        </p:txBody>
      </p:sp>
      <p:sp>
        <p:nvSpPr>
          <p:cNvPr id="18" name="圆角矩形"/>
          <p:cNvSpPr/>
          <p:nvPr/>
        </p:nvSpPr>
        <p:spPr>
          <a:xfrm>
            <a:off x="4860105" y="4558619"/>
            <a:ext cx="2399903" cy="611715"/>
          </a:xfrm>
          <a:prstGeom prst="roundRect">
            <a:avLst>
              <a:gd name="adj" fmla="val 16666"/>
            </a:avLst>
          </a:prstGeom>
          <a:noFill/>
          <a:ln w="38100" cap="flat" cmpd="sng">
            <a:noFill/>
            <a:prstDash val="solid"/>
            <a:round/>
          </a:ln>
          <a:effectLst>
            <a:outerShdw blurRad="40000" dist="20000" dir="5400000" rotWithShape="0">
              <a:srgbClr val="000000">
                <a:alpha val="37647"/>
              </a:srgbClr>
            </a:outerShdw>
          </a:effectLst>
        </p:spPr>
        <p:txBody>
          <a:bodyPr vert="horz" wrap="square" lIns="121920" tIns="60960" rIns="121920" bIns="60960" anchor="ctr" anchorCtr="0"/>
          <a:lstStyle/>
          <a:p>
            <a:pPr algn="ctr"/>
            <a:r>
              <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学习内容</a:t>
            </a:r>
            <a:endPar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 calcmode="lin" valueType="num">
                                      <p:cBhvr>
                                        <p:cTn id="33" dur="1000" fill="hold"/>
                                        <p:tgtEl>
                                          <p:spTgt spid="29"/>
                                        </p:tgtEl>
                                        <p:attrNameLst>
                                          <p:attrName>style.rotation</p:attrName>
                                        </p:attrNameLst>
                                      </p:cBhvr>
                                      <p:tavLst>
                                        <p:tav tm="0">
                                          <p:val>
                                            <p:fltVal val="90"/>
                                          </p:val>
                                        </p:tav>
                                        <p:tav tm="100000">
                                          <p:val>
                                            <p:fltVal val="0"/>
                                          </p:val>
                                        </p:tav>
                                      </p:tavLst>
                                    </p:anim>
                                    <p:animEffect transition="in" filter="fade">
                                      <p:cBhvr>
                                        <p:cTn id="34" dur="1000"/>
                                        <p:tgtEl>
                                          <p:spTgt spid="2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style.rotation</p:attrName>
                                        </p:attrNameLst>
                                      </p:cBhvr>
                                      <p:tavLst>
                                        <p:tav tm="0">
                                          <p:val>
                                            <p:fltVal val="90"/>
                                          </p:val>
                                        </p:tav>
                                        <p:tav tm="100000">
                                          <p:val>
                                            <p:fltVal val="0"/>
                                          </p:val>
                                        </p:tav>
                                      </p:tavLst>
                                    </p:anim>
                                    <p:animEffect transition="in" filter="fade">
                                      <p:cBhvr>
                                        <p:cTn id="40" dur="1000"/>
                                        <p:tgtEl>
                                          <p:spTgt spid="3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250"/>
                                        <p:tgtEl>
                                          <p:spTgt spid="22"/>
                                        </p:tgtEl>
                                      </p:cBhvr>
                                    </p:animEffect>
                                  </p:childTnLst>
                                </p:cTn>
                              </p:par>
                            </p:childTnLst>
                          </p:cTn>
                        </p:par>
                        <p:par>
                          <p:cTn id="45" fill="hold">
                            <p:stCondLst>
                              <p:cond delay="1500"/>
                            </p:stCondLst>
                            <p:childTnLst>
                              <p:par>
                                <p:cTn id="46" presetID="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23"/>
                                        </p:tgtEl>
                                      </p:cBhvr>
                                    </p:animEffect>
                                  </p:childTnLst>
                                </p:cTn>
                              </p:par>
                            </p:childTnLst>
                          </p:cTn>
                        </p:par>
                        <p:par>
                          <p:cTn id="58" fill="hold">
                            <p:stCondLst>
                              <p:cond delay="1399"/>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4"/>
                                        </p:tgtEl>
                                        <p:attrNameLst>
                                          <p:attrName>ppt_y</p:attrName>
                                        </p:attrNameLst>
                                      </p:cBhvr>
                                      <p:tavLst>
                                        <p:tav tm="0">
                                          <p:val>
                                            <p:strVal val="#ppt_y"/>
                                          </p:val>
                                        </p:tav>
                                        <p:tav tm="100000">
                                          <p:val>
                                            <p:strVal val="#ppt_y"/>
                                          </p:val>
                                        </p:tav>
                                      </p:tavLst>
                                    </p:anim>
                                    <p:anim calcmode="lin" valueType="num">
                                      <p:cBhvr>
                                        <p:cTn id="6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65" dur="500" tmFilter="0,0; .5, 1; 1, 1"/>
                                        <p:tgtEl>
                                          <p:spTgt spid="24"/>
                                        </p:tgtEl>
                                      </p:cBhvr>
                                    </p:animEffect>
                                  </p:childTnLst>
                                </p:cTn>
                              </p:par>
                            </p:childTnLst>
                          </p:cTn>
                        </p:par>
                        <p:par>
                          <p:cTn id="66" fill="hold">
                            <p:stCondLst>
                              <p:cond delay="2599"/>
                            </p:stCondLst>
                            <p:childTnLst>
                              <p:par>
                                <p:cTn id="67" presetID="55"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strVal val="#ppt_w*0.70"/>
                                          </p:val>
                                        </p:tav>
                                        <p:tav tm="100000">
                                          <p:val>
                                            <p:strVal val="#ppt_w"/>
                                          </p:val>
                                        </p:tav>
                                      </p:tavLst>
                                    </p:anim>
                                    <p:anim calcmode="lin" valueType="num">
                                      <p:cBhvr>
                                        <p:cTn id="70" dur="500" fill="hold"/>
                                        <p:tgtEl>
                                          <p:spTgt spid="35"/>
                                        </p:tgtEl>
                                        <p:attrNameLst>
                                          <p:attrName>ppt_h</p:attrName>
                                        </p:attrNameLst>
                                      </p:cBhvr>
                                      <p:tavLst>
                                        <p:tav tm="0">
                                          <p:val>
                                            <p:strVal val="#ppt_h"/>
                                          </p:val>
                                        </p:tav>
                                        <p:tav tm="100000">
                                          <p:val>
                                            <p:strVal val="#ppt_h"/>
                                          </p:val>
                                        </p:tav>
                                      </p:tavLst>
                                    </p:anim>
                                    <p:animEffect transition="in" filter="fade">
                                      <p:cBhvr>
                                        <p:cTn id="71" dur="500"/>
                                        <p:tgtEl>
                                          <p:spTgt spid="35"/>
                                        </p:tgtEl>
                                      </p:cBhvr>
                                    </p:animEffect>
                                  </p:childTnLst>
                                </p:cTn>
                              </p:par>
                            </p:childTnLst>
                          </p:cTn>
                        </p:par>
                        <p:par>
                          <p:cTn id="72" fill="hold">
                            <p:stCondLst>
                              <p:cond delay="3099"/>
                            </p:stCondLst>
                            <p:childTnLst>
                              <p:par>
                                <p:cTn id="73" presetID="16" presetClass="entr" presetSubtype="2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1000"/>
                                        <p:tgtEl>
                                          <p:spTgt spid="38"/>
                                        </p:tgtEl>
                                      </p:cBhvr>
                                    </p:animEffect>
                                  </p:childTnLst>
                                </p:cTn>
                              </p:par>
                            </p:childTnLst>
                          </p:cTn>
                        </p:par>
                        <p:par>
                          <p:cTn id="76" fill="hold">
                            <p:stCondLst>
                              <p:cond delay="4099"/>
                            </p:stCondLst>
                            <p:childTnLst>
                              <p:par>
                                <p:cTn id="77" presetID="18" presetClass="entr" presetSubtype="1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strips(downLeft)">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utoUpdateAnimBg="0"/>
      <p:bldP spid="24" grpId="0" bldLvl="0" autoUpdateAnimBg="0"/>
      <p:bldP spid="25" grpId="0" bldLvl="0" animBg="1"/>
      <p:bldP spid="26" grpId="0" bldLvl="0" animBg="1"/>
      <p:bldP spid="27" grpId="0" bldLvl="0" animBg="1"/>
      <p:bldP spid="28" grpId="0" bldLvl="0" animBg="1"/>
      <p:bldP spid="29" grpId="0" bldLvl="0" animBg="1"/>
      <p:bldP spid="30" grpId="0" bldLvl="0" animBg="1"/>
      <p:bldP spid="38" grpId="0"/>
      <p:bldP spid="18" grpId="0" bldLvl="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p:cNvSpPr/>
          <p:nvPr/>
        </p:nvSpPr>
        <p:spPr>
          <a:xfrm>
            <a:off x="2135505" y="1982470"/>
            <a:ext cx="8197215" cy="677545"/>
          </a:xfrm>
          <a:prstGeom prst="rect">
            <a:avLst/>
          </a:prstGeom>
          <a:noFill/>
          <a:ln w="9525" cap="flat" cmpd="sng">
            <a:noFill/>
            <a:prstDash val="solid"/>
            <a:miter/>
          </a:ln>
        </p:spPr>
        <p:txBody>
          <a:bodyPr vert="horz" wrap="square" lIns="121920" tIns="60960" rIns="121920" bIns="60960" anchor="ctr" anchorCtr="0"/>
          <a:lstStyle/>
          <a:p>
            <a:pPr marL="609600" indent="-342900" algn="just">
              <a:lnSpc>
                <a:spcPct val="100000"/>
              </a:lnSpc>
              <a:spcBef>
                <a:spcPts val="0"/>
              </a:spcBef>
              <a:spcAft>
                <a:spcPts val="0"/>
              </a:spcAft>
              <a:buClr>
                <a:srgbClr val="C00000"/>
              </a:buClr>
              <a:buFont typeface="Wingdings" panose="05000000000000000000" charset="0"/>
              <a:buChar char="u"/>
            </a:pPr>
            <a:r>
              <a:rPr lang="zh-CN" altLang="en-US"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Calibri" panose="020F0502020204030204" charset="0"/>
              </a:rPr>
              <a:t>部署</a:t>
            </a:r>
            <a:r>
              <a:rPr lang="en-US" altLang="zh-CN"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Calibri" panose="020F0502020204030204" charset="0"/>
              </a:rPr>
              <a:t>SonarQube</a:t>
            </a:r>
            <a:r>
              <a:rPr lang="zh-CN" altLang="en-US"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Calibri" panose="020F0502020204030204" charset="0"/>
              </a:rPr>
              <a:t>并与</a:t>
            </a:r>
            <a:r>
              <a:rPr lang="en-US" altLang="zh-CN"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Calibri" panose="020F0502020204030204" charset="0"/>
              </a:rPr>
              <a:t>Jenkins</a:t>
            </a:r>
            <a:r>
              <a:rPr lang="zh-CN" altLang="en-US"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Calibri" panose="020F0502020204030204" charset="0"/>
              </a:rPr>
              <a:t>集成实现代码扫描</a:t>
            </a:r>
            <a:endParaRPr lang="zh-CN" altLang="en-US"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Calibri" panose="020F0502020204030204" charset="0"/>
            </a:endParaRPr>
          </a:p>
        </p:txBody>
      </p:sp>
      <p:sp>
        <p:nvSpPr>
          <p:cNvPr id="93" name="矩形"/>
          <p:cNvSpPr/>
          <p:nvPr/>
        </p:nvSpPr>
        <p:spPr>
          <a:xfrm>
            <a:off x="2208530" y="4589145"/>
            <a:ext cx="2328545" cy="677545"/>
          </a:xfrm>
          <a:prstGeom prst="rect">
            <a:avLst/>
          </a:prstGeom>
          <a:noFill/>
          <a:ln w="9525" cap="flat" cmpd="sng">
            <a:noFill/>
            <a:prstDash val="solid"/>
            <a:miter/>
          </a:ln>
        </p:spPr>
        <p:txBody>
          <a:bodyPr vert="horz" wrap="square" lIns="121920" tIns="60960" rIns="121920" bIns="60960" anchor="ctr" anchorCtr="0"/>
          <a:lstStyle/>
          <a:p>
            <a:pPr marL="609600" indent="-342900" algn="just" eaLnBrk="0" fontAlgn="base" hangingPunct="0">
              <a:lnSpc>
                <a:spcPct val="100000"/>
              </a:lnSpc>
              <a:spcBef>
                <a:spcPts val="0"/>
              </a:spcBef>
              <a:spcAft>
                <a:spcPts val="0"/>
              </a:spcAft>
              <a:buClr>
                <a:srgbClr val="C00000"/>
              </a:buClr>
              <a:buFont typeface="Wingdings" panose="05000000000000000000" charset="0"/>
              <a:buChar char="u"/>
            </a:pPr>
            <a:r>
              <a:rPr lang="zh-CN" sz="2665" b="1" u="none" strike="noStrike" kern="100" cap="none" spc="0" baseline="0">
                <a:solidFill>
                  <a:schemeClr val="tx1"/>
                </a:solidFill>
                <a:uFillTx/>
                <a:latin typeface="微软雅黑" panose="020B0503020204020204" charset="-122"/>
                <a:ea typeface="微软雅黑" panose="020B0503020204020204" charset="-122"/>
                <a:cs typeface="微软雅黑" panose="020B0503020204020204" charset="-122"/>
                <a:sym typeface="+mn-ea"/>
              </a:rPr>
              <a:t>项目实战</a:t>
            </a:r>
            <a:endParaRPr lang="zh-CN" sz="2665" b="1" u="none" strike="noStrike" kern="100" cap="none" spc="0" baseline="0">
              <a:solidFill>
                <a:schemeClr val="tx1"/>
              </a:solidFill>
              <a:uFillTx/>
              <a:latin typeface="微软雅黑" panose="020B0503020204020204" charset="-122"/>
              <a:ea typeface="微软雅黑" panose="020B0503020204020204" charset="-122"/>
              <a:cs typeface="微软雅黑" panose="020B0503020204020204" charset="-122"/>
              <a:sym typeface="+mn-ea"/>
            </a:endParaRPr>
          </a:p>
        </p:txBody>
      </p:sp>
      <p:sp>
        <p:nvSpPr>
          <p:cNvPr id="2" name="矩形"/>
          <p:cNvSpPr/>
          <p:nvPr/>
        </p:nvSpPr>
        <p:spPr>
          <a:xfrm>
            <a:off x="4958387" y="575615"/>
            <a:ext cx="2275840" cy="737235"/>
          </a:xfrm>
          <a:prstGeom prst="rect">
            <a:avLst/>
          </a:prstGeom>
          <a:noFill/>
          <a:ln w="9525" cap="flat" cmpd="sng">
            <a:noFill/>
            <a:prstDash val="solid"/>
            <a:miter/>
          </a:ln>
        </p:spPr>
        <p:txBody>
          <a:bodyPr vert="horz" wrap="none" lIns="121920" tIns="60960" rIns="121920" bIns="60960" anchor="t" anchorCtr="0">
            <a:spAutoFit/>
          </a:bodyPr>
          <a:lstStyle/>
          <a:p>
            <a:pPr marL="0" indent="0" algn="ctr">
              <a:lnSpc>
                <a:spcPct val="100000"/>
              </a:lnSpc>
              <a:spcBef>
                <a:spcPts val="0"/>
              </a:spcBef>
              <a:spcAft>
                <a:spcPts val="0"/>
              </a:spcAft>
              <a:buNone/>
            </a:pPr>
            <a:r>
              <a:rPr lang="zh-CN" altLang="en-US" sz="4000" b="1">
                <a:solidFill>
                  <a:srgbClr val="C9394A"/>
                </a:solidFill>
                <a:latin typeface="微软雅黑" panose="020B0503020204020204" charset="-122"/>
                <a:ea typeface="微软雅黑" panose="020B0503020204020204" charset="-122"/>
                <a:sym typeface="+mn-ea"/>
              </a:rPr>
              <a:t>本章概述</a:t>
            </a:r>
            <a:endParaRPr lang="zh-CN" altLang="en-US" sz="4000" b="1" u="none" strike="noStrike" kern="100" cap="none" spc="0" baseline="0">
              <a:solidFill>
                <a:srgbClr val="C9394A"/>
              </a:solidFill>
              <a:latin typeface="微软雅黑" panose="020B0503020204020204" charset="-122"/>
              <a:ea typeface="微软雅黑" panose="020B0503020204020204" charset="-122"/>
              <a:cs typeface="Times New Roman" panose="02020603050405020304" charset="0"/>
              <a:sym typeface="+mn-ea"/>
            </a:endParaRPr>
          </a:p>
        </p:txBody>
      </p:sp>
      <p:sp>
        <p:nvSpPr>
          <p:cNvPr id="3" name="矩形"/>
          <p:cNvSpPr/>
          <p:nvPr/>
        </p:nvSpPr>
        <p:spPr>
          <a:xfrm>
            <a:off x="3573145" y="3212465"/>
            <a:ext cx="5405120" cy="824230"/>
          </a:xfrm>
          <a:prstGeom prst="rect">
            <a:avLst/>
          </a:prstGeom>
          <a:noFill/>
          <a:ln w="9525" cap="flat" cmpd="sng">
            <a:noFill/>
            <a:prstDash val="solid"/>
            <a:miter/>
          </a:ln>
        </p:spPr>
        <p:txBody>
          <a:bodyPr vert="horz" wrap="square" lIns="121920" tIns="60960" rIns="121920" bIns="60960" anchor="ctr" anchorCtr="0"/>
          <a:p>
            <a:pPr marL="609600" indent="-342900" algn="just">
              <a:lnSpc>
                <a:spcPct val="100000"/>
              </a:lnSpc>
              <a:spcBef>
                <a:spcPts val="0"/>
              </a:spcBef>
              <a:spcAft>
                <a:spcPts val="0"/>
              </a:spcAft>
              <a:buClr>
                <a:srgbClr val="C00000"/>
              </a:buClr>
              <a:buFont typeface="Wingdings" panose="05000000000000000000" charset="0"/>
              <a:buChar char="u"/>
            </a:pPr>
            <a:endParaRPr lang="zh-CN" sz="2665" b="1" u="none" strike="noStrike" kern="100" cap="none" spc="0" baseline="0">
              <a:solidFill>
                <a:schemeClr val="tx1"/>
              </a:solidFill>
              <a:uFillTx/>
              <a:latin typeface="微软雅黑" panose="020B0503020204020204" charset="-122"/>
              <a:ea typeface="微软雅黑" panose="020B0503020204020204" charset="-122"/>
              <a:cs typeface="微软雅黑" panose="020B0503020204020204" charset="-122"/>
              <a:sym typeface="+mn-ea"/>
            </a:endParaRPr>
          </a:p>
        </p:txBody>
      </p:sp>
      <p:sp>
        <p:nvSpPr>
          <p:cNvPr id="5" name="矩形"/>
          <p:cNvSpPr/>
          <p:nvPr/>
        </p:nvSpPr>
        <p:spPr>
          <a:xfrm>
            <a:off x="2207895" y="3212465"/>
            <a:ext cx="8787765" cy="677545"/>
          </a:xfrm>
          <a:prstGeom prst="rect">
            <a:avLst/>
          </a:prstGeom>
          <a:noFill/>
          <a:ln w="9525" cap="flat" cmpd="sng">
            <a:noFill/>
            <a:prstDash val="solid"/>
            <a:miter/>
          </a:ln>
        </p:spPr>
        <p:txBody>
          <a:bodyPr vert="horz" wrap="square" lIns="121920" tIns="60960" rIns="121920" bIns="60960" anchor="ctr" anchorCtr="0"/>
          <a:p>
            <a:pPr marL="609600" indent="-342900" algn="just">
              <a:lnSpc>
                <a:spcPct val="100000"/>
              </a:lnSpc>
              <a:spcBef>
                <a:spcPts val="0"/>
              </a:spcBef>
              <a:spcAft>
                <a:spcPts val="0"/>
              </a:spcAft>
              <a:buClr>
                <a:srgbClr val="C00000"/>
              </a:buClr>
              <a:buFont typeface="Wingdings" panose="05000000000000000000" charset="0"/>
              <a:buChar char="u"/>
            </a:pPr>
            <a:r>
              <a:rPr lang="zh-CN" altLang="en-US"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Calibri" panose="020F0502020204030204" charset="0"/>
              </a:rPr>
              <a:t>部署</a:t>
            </a:r>
            <a:r>
              <a:rPr lang="en-US" altLang="zh-CN"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Calibri" panose="020F0502020204030204" charset="0"/>
              </a:rPr>
              <a:t>MeterSphere</a:t>
            </a:r>
            <a:r>
              <a:rPr lang="zh-CN" altLang="en-US"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Calibri" panose="020F0502020204030204" charset="0"/>
              </a:rPr>
              <a:t>并与</a:t>
            </a:r>
            <a:r>
              <a:rPr lang="en-US" altLang="zh-CN"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Calibri" panose="020F0502020204030204" charset="0"/>
              </a:rPr>
              <a:t>Jenkins</a:t>
            </a:r>
            <a:r>
              <a:rPr lang="zh-CN" altLang="en-US"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Calibri" panose="020F0502020204030204" charset="0"/>
              </a:rPr>
              <a:t>集成实现接口测试</a:t>
            </a:r>
            <a:endParaRPr lang="zh-CN" altLang="en-US"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1"/>
                                        </p:tgtEl>
                                        <p:attrNameLst>
                                          <p:attrName>style.visibility</p:attrName>
                                        </p:attrNameLst>
                                      </p:cBhvr>
                                      <p:to>
                                        <p:strVal val="visible"/>
                                      </p:to>
                                    </p:set>
                                    <p:anim calcmode="lin" valueType="num">
                                      <p:cBhvr additive="base">
                                        <p:cTn id="13" dur="500" fill="hold"/>
                                        <p:tgtEl>
                                          <p:spTgt spid="91"/>
                                        </p:tgtEl>
                                        <p:attrNameLst>
                                          <p:attrName>ppt_x</p:attrName>
                                        </p:attrNameLst>
                                      </p:cBhvr>
                                      <p:tavLst>
                                        <p:tav tm="0">
                                          <p:val>
                                            <p:strVal val="#ppt_x"/>
                                          </p:val>
                                        </p:tav>
                                        <p:tav tm="100000">
                                          <p:val>
                                            <p:strVal val="#ppt_x"/>
                                          </p:val>
                                        </p:tav>
                                      </p:tavLst>
                                    </p:anim>
                                    <p:anim calcmode="lin" valueType="num">
                                      <p:cBhvr additive="base">
                                        <p:cTn id="1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3"/>
                                        </p:tgtEl>
                                        <p:attrNameLst>
                                          <p:attrName>style.visibility</p:attrName>
                                        </p:attrNameLst>
                                      </p:cBhvr>
                                      <p:to>
                                        <p:strVal val="visible"/>
                                      </p:to>
                                    </p:set>
                                    <p:anim calcmode="lin" valueType="num">
                                      <p:cBhvr additive="base">
                                        <p:cTn id="25" dur="500" fill="hold"/>
                                        <p:tgtEl>
                                          <p:spTgt spid="93"/>
                                        </p:tgtEl>
                                        <p:attrNameLst>
                                          <p:attrName>ppt_x</p:attrName>
                                        </p:attrNameLst>
                                      </p:cBhvr>
                                      <p:tavLst>
                                        <p:tav tm="0">
                                          <p:val>
                                            <p:strVal val="#ppt_x"/>
                                          </p:val>
                                        </p:tav>
                                        <p:tav tm="100000">
                                          <p:val>
                                            <p:strVal val="#ppt_x"/>
                                          </p:val>
                                        </p:tav>
                                      </p:tavLst>
                                    </p:anim>
                                    <p:anim calcmode="lin" valueType="num">
                                      <p:cBhvr additive="base">
                                        <p:cTn id="26"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91" grpId="0"/>
      <p:bldP spid="91" grpId="1"/>
      <p:bldP spid="5" grpId="0"/>
      <p:bldP spid="5" grpId="1"/>
      <p:bldP spid="93" grpId="0"/>
      <p:bldP spid="9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p:cNvSpPr/>
          <p:nvPr/>
        </p:nvSpPr>
        <p:spPr>
          <a:xfrm>
            <a:off x="-240030" y="1375410"/>
            <a:ext cx="12367895" cy="5278755"/>
          </a:xfrm>
          <a:prstGeom prst="rect">
            <a:avLst/>
          </a:prstGeom>
          <a:noFill/>
          <a:ln w="9525" cap="flat" cmpd="sng">
            <a:noFill/>
            <a:prstDash val="solid"/>
            <a:miter/>
          </a:ln>
        </p:spPr>
        <p:txBody>
          <a:bodyPr vert="horz" wrap="square" lIns="121920" tIns="60960" rIns="121920" bIns="60960" anchor="ctr" anchorCtr="0"/>
          <a:lstStyle/>
          <a:p>
            <a:pPr marL="0" indent="0">
              <a:buNone/>
            </a:pPr>
            <a:r>
              <a:rPr lang="en-US" altLang="zh-CN"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mn-ea"/>
              </a:rPr>
              <a:t>           </a:t>
            </a:r>
            <a:endParaRPr lang="en-US" altLang="zh-CN"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mn-ea"/>
            </a:endParaRPr>
          </a:p>
        </p:txBody>
      </p:sp>
      <p:sp>
        <p:nvSpPr>
          <p:cNvPr id="2" name="矩形"/>
          <p:cNvSpPr/>
          <p:nvPr/>
        </p:nvSpPr>
        <p:spPr>
          <a:xfrm>
            <a:off x="2463165" y="575310"/>
            <a:ext cx="7243445" cy="737870"/>
          </a:xfrm>
          <a:prstGeom prst="rect">
            <a:avLst/>
          </a:prstGeom>
          <a:noFill/>
          <a:ln w="9525" cap="flat" cmpd="sng">
            <a:noFill/>
            <a:prstDash val="solid"/>
            <a:miter/>
          </a:ln>
        </p:spPr>
        <p:txBody>
          <a:bodyPr vert="horz" wrap="none" lIns="121920" tIns="60960" rIns="121920" bIns="60960" anchor="t" anchorCtr="0">
            <a:noAutofit/>
          </a:bodyPr>
          <a:lstStyle/>
          <a:p>
            <a:pPr marL="0" indent="0" algn="ctr">
              <a:lnSpc>
                <a:spcPct val="100000"/>
              </a:lnSpc>
              <a:spcBef>
                <a:spcPts val="0"/>
              </a:spcBef>
              <a:spcAft>
                <a:spcPts val="0"/>
              </a:spcAft>
              <a:buNone/>
            </a:pPr>
            <a:r>
              <a:rPr lang="en-US" sz="4000" b="1">
                <a:solidFill>
                  <a:srgbClr val="C9394A"/>
                </a:solidFill>
                <a:latin typeface="微软雅黑" panose="020B0503020204020204" charset="-122"/>
                <a:ea typeface="微软雅黑" panose="020B0503020204020204" charset="-122"/>
                <a:cs typeface="微软雅黑" panose="020B0503020204020204" charset="-122"/>
                <a:sym typeface="+mn-ea"/>
              </a:rPr>
              <a:t>K8S YAML</a:t>
            </a:r>
            <a:r>
              <a:rPr sz="4000" b="1">
                <a:solidFill>
                  <a:srgbClr val="C9394A"/>
                </a:solidFill>
                <a:latin typeface="微软雅黑" panose="020B0503020204020204" charset="-122"/>
                <a:ea typeface="微软雅黑" panose="020B0503020204020204" charset="-122"/>
                <a:cs typeface="微软雅黑" panose="020B0503020204020204" charset="-122"/>
                <a:sym typeface="+mn-ea"/>
              </a:rPr>
              <a:t>部署Jenkins</a:t>
            </a:r>
            <a:endParaRPr sz="4000" b="1">
              <a:solidFill>
                <a:srgbClr val="C9394A"/>
              </a:solidFill>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2423795" y="3130550"/>
            <a:ext cx="6927215" cy="1068705"/>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修改</a:t>
            </a:r>
            <a:r>
              <a:rPr lang="en-US" altLang="zh-CN" sz="2670" b="1">
                <a:latin typeface="微软雅黑" panose="020B0503020204020204" charset="-122"/>
                <a:ea typeface="微软雅黑" panose="020B0503020204020204" charset="-122"/>
                <a:cs typeface="微软雅黑" panose="020B0503020204020204" charset="-122"/>
                <a:sym typeface="+mn-ea"/>
              </a:rPr>
              <a:t>values.yml</a:t>
            </a:r>
            <a:r>
              <a:rPr lang="zh-CN" altLang="en-US" sz="2670" b="1">
                <a:latin typeface="微软雅黑" panose="020B0503020204020204" charset="-122"/>
                <a:ea typeface="微软雅黑" panose="020B0503020204020204" charset="-122"/>
                <a:cs typeface="微软雅黑" panose="020B0503020204020204" charset="-122"/>
                <a:sym typeface="+mn-ea"/>
              </a:rPr>
              <a:t>为你的存储服务器地址</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vim </a:t>
            </a:r>
            <a:r>
              <a:rPr lang="zh-CN" altLang="en-US" sz="2670" b="1">
                <a:latin typeface="微软雅黑" panose="020B0503020204020204" charset="-122"/>
                <a:ea typeface="微软雅黑" panose="020B0503020204020204" charset="-122"/>
                <a:cs typeface="微软雅黑" panose="020B0503020204020204" charset="-122"/>
                <a:sym typeface="+mn-ea"/>
              </a:rPr>
              <a:t>kubernetes-jenkins/volume.yaml</a:t>
            </a:r>
            <a:r>
              <a:rPr lang="zh-CN" altLang="en-US" sz="2670">
                <a:sym typeface="+mn-ea"/>
              </a:rPr>
              <a:t> </a:t>
            </a:r>
            <a:endParaRPr lang="zh-CN" altLang="en-US" sz="2670"/>
          </a:p>
          <a:p>
            <a:pPr marL="0" indent="0">
              <a:buNone/>
            </a:pPr>
            <a:endParaRPr lang="zh-CN" altLang="en-US" sz="2670"/>
          </a:p>
          <a:p>
            <a:endParaRPr lang="zh-CN" altLang="en-US" sz="2670" b="1">
              <a:latin typeface="微软雅黑" panose="020B0503020204020204" charset="-122"/>
              <a:ea typeface="微软雅黑" panose="020B0503020204020204" charset="-122"/>
            </a:endParaRPr>
          </a:p>
        </p:txBody>
      </p:sp>
      <p:sp>
        <p:nvSpPr>
          <p:cNvPr id="3" name="文本框 2"/>
          <p:cNvSpPr txBox="1"/>
          <p:nvPr/>
        </p:nvSpPr>
        <p:spPr>
          <a:xfrm>
            <a:off x="2409190" y="4437380"/>
            <a:ext cx="7100570" cy="1489075"/>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执行部署</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kubectl apply -f </a:t>
            </a:r>
            <a:r>
              <a:rPr lang="zh-CN" altLang="en-US" sz="2670" b="1">
                <a:latin typeface="微软雅黑" panose="020B0503020204020204" charset="-122"/>
                <a:ea typeface="微软雅黑" panose="020B0503020204020204" charset="-122"/>
                <a:cs typeface="微软雅黑" panose="020B0503020204020204" charset="-122"/>
                <a:sym typeface="+mn-ea"/>
              </a:rPr>
              <a:t>kubernetes-jenkins/</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kubectl get pods -n devops-tools -w</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266700" algn="just">
              <a:lnSpc>
                <a:spcPct val="100000"/>
              </a:lnSpc>
              <a:spcBef>
                <a:spcPts val="0"/>
              </a:spcBef>
              <a:spcAft>
                <a:spcPts val="0"/>
              </a:spcAft>
              <a:buClr>
                <a:srgbClr val="C00000"/>
              </a:buClr>
              <a:buFont typeface="Wingdings" panose="05000000000000000000" charset="0"/>
            </a:pPr>
            <a:r>
              <a:rPr lang="en-US" altLang="zh-CN" b="1" kern="100">
                <a:latin typeface="微软雅黑" panose="020B0503020204020204" charset="-122"/>
                <a:ea typeface="微软雅黑" panose="020B0503020204020204" charset="-122"/>
                <a:cs typeface="Times New Roman" panose="02020603050405020304" charset="0"/>
                <a:sym typeface="+mn-ea"/>
              </a:rPr>
              <a:t>    </a:t>
            </a:r>
            <a:endParaRPr lang="en-US" altLang="zh-CN"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mn-ea"/>
            </a:endParaRPr>
          </a:p>
          <a:p>
            <a:endParaRPr lang="zh-CN" altLang="en-US"/>
          </a:p>
        </p:txBody>
      </p:sp>
      <p:sp>
        <p:nvSpPr>
          <p:cNvPr id="4" name="文本框 3"/>
          <p:cNvSpPr txBox="1"/>
          <p:nvPr/>
        </p:nvSpPr>
        <p:spPr>
          <a:xfrm>
            <a:off x="2480945" y="1700530"/>
            <a:ext cx="6437630" cy="911860"/>
          </a:xfrm>
          <a:prstGeom prst="rect">
            <a:avLst/>
          </a:prstGeom>
          <a:noFill/>
        </p:spPr>
        <p:txBody>
          <a:bodyPr wrap="square" rtlCol="0">
            <a:sp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创建</a:t>
            </a:r>
            <a:r>
              <a:rPr lang="en-US" altLang="zh-CN" sz="2670" b="1">
                <a:latin typeface="微软雅黑" panose="020B0503020204020204" charset="-122"/>
                <a:ea typeface="微软雅黑" panose="020B0503020204020204" charset="-122"/>
                <a:cs typeface="微软雅黑" panose="020B0503020204020204" charset="-122"/>
              </a:rPr>
              <a:t>Namespace</a:t>
            </a:r>
            <a:endParaRPr lang="en-US" altLang="zh-CN" sz="2670" b="1">
              <a:latin typeface="微软雅黑" panose="020B0503020204020204" charset="-122"/>
              <a:ea typeface="微软雅黑" panose="020B0503020204020204" charset="-122"/>
              <a:cs typeface="微软雅黑" panose="020B0503020204020204" charset="-122"/>
            </a:endParaRPr>
          </a:p>
          <a:p>
            <a:r>
              <a:rPr lang="en-US" altLang="zh-CN" sz="2670" b="1">
                <a:latin typeface="微软雅黑" panose="020B0503020204020204" charset="-122"/>
                <a:ea typeface="微软雅黑" panose="020B0503020204020204" charset="-122"/>
                <a:cs typeface="微软雅黑" panose="020B0503020204020204" charset="-122"/>
              </a:rPr>
              <a:t>kubectl apply -f namespace.yaml</a:t>
            </a:r>
            <a:endParaRPr lang="en-US" altLang="zh-CN"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ppt_x"/>
                                          </p:val>
                                        </p:tav>
                                        <p:tav tm="100000">
                                          <p:val>
                                            <p:strVal val="#ppt_x"/>
                                          </p:val>
                                        </p:tav>
                                      </p:tavLst>
                                    </p:anim>
                                    <p:anim calcmode="lin" valueType="num">
                                      <p:cBhvr additive="base">
                                        <p:cTn id="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1" grpId="1"/>
      <p:bldP spid="4" grpId="0"/>
      <p:bldP spid="4" grpId="1"/>
      <p:bldP spid="5" grpId="0"/>
      <p:bldP spid="5" grpId="1"/>
      <p:bldP spid="3" grpId="0"/>
      <p:bldP spid="3" grpId="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4765" y="4439905"/>
            <a:ext cx="12190413" cy="915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TextBox 5"/>
          <p:cNvSpPr>
            <a:spLocks noChangeArrowheads="1"/>
          </p:cNvSpPr>
          <p:nvPr/>
        </p:nvSpPr>
        <p:spPr bwMode="auto">
          <a:xfrm>
            <a:off x="-24130" y="4437380"/>
            <a:ext cx="4720590" cy="91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sz="2665" dirty="0">
                <a:solidFill>
                  <a:schemeClr val="bg1"/>
                </a:solidFill>
                <a:latin typeface="微软雅黑" panose="020B0503020204020204" charset="-122"/>
                <a:ea typeface="微软雅黑" panose="020B0503020204020204" charset="-122"/>
              </a:rPr>
              <a:t>使用Pipeline运行一个测试流水线+飞书报警</a:t>
            </a:r>
            <a:endParaRPr sz="2665" dirty="0">
              <a:solidFill>
                <a:schemeClr val="bg1"/>
              </a:solidFill>
              <a:latin typeface="微软雅黑" panose="020B0503020204020204" charset="-122"/>
              <a:ea typeface="微软雅黑" panose="020B0503020204020204" charset="-122"/>
            </a:endParaRPr>
          </a:p>
        </p:txBody>
      </p:sp>
      <p:sp>
        <p:nvSpPr>
          <p:cNvPr id="24" name="TextBox 5"/>
          <p:cNvSpPr>
            <a:spLocks noChangeArrowheads="1"/>
          </p:cNvSpPr>
          <p:nvPr/>
        </p:nvSpPr>
        <p:spPr bwMode="auto">
          <a:xfrm>
            <a:off x="7906639" y="4623712"/>
            <a:ext cx="427184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65" dirty="0">
                <a:solidFill>
                  <a:schemeClr val="bg1"/>
                </a:solidFill>
                <a:latin typeface="微软雅黑" panose="020B0503020204020204" charset="-122"/>
                <a:ea typeface="微软雅黑" panose="020B0503020204020204" charset="-122"/>
              </a:rPr>
              <a:t>Produced</a:t>
            </a:r>
            <a:r>
              <a:rPr lang="zh-CN" altLang="en-US" sz="2665" dirty="0">
                <a:solidFill>
                  <a:schemeClr val="bg1"/>
                </a:solidFill>
                <a:latin typeface="微软雅黑" panose="020B0503020204020204" charset="-122"/>
                <a:ea typeface="微软雅黑" panose="020B0503020204020204" charset="-122"/>
              </a:rPr>
              <a:t> </a:t>
            </a:r>
            <a:r>
              <a:rPr lang="en-US" altLang="zh-CN" sz="2665" dirty="0">
                <a:solidFill>
                  <a:schemeClr val="bg1"/>
                </a:solidFill>
                <a:latin typeface="微软雅黑" panose="020B0503020204020204" charset="-122"/>
                <a:ea typeface="微软雅黑" panose="020B0503020204020204" charset="-122"/>
              </a:rPr>
              <a:t>By</a:t>
            </a:r>
            <a:r>
              <a:rPr lang="zh-CN" altLang="en-US" sz="2665" dirty="0">
                <a:solidFill>
                  <a:schemeClr val="bg1"/>
                </a:solidFill>
                <a:latin typeface="微软雅黑" panose="020B0503020204020204" charset="-122"/>
                <a:ea typeface="微软雅黑" panose="020B0503020204020204" charset="-122"/>
              </a:rPr>
              <a:t> 小杨哥</a:t>
            </a:r>
            <a:endParaRPr lang="zh-CN" altLang="en-US" sz="2665" dirty="0">
              <a:solidFill>
                <a:schemeClr val="bg1"/>
              </a:solidFill>
              <a:latin typeface="微软雅黑" panose="020B0503020204020204" charset="-122"/>
              <a:ea typeface="微软雅黑" panose="020B0503020204020204" charset="-122"/>
            </a:endParaRPr>
          </a:p>
        </p:txBody>
      </p:sp>
      <p:sp>
        <p:nvSpPr>
          <p:cNvPr id="25" name="Freeform 5"/>
          <p:cNvSpPr/>
          <p:nvPr/>
        </p:nvSpPr>
        <p:spPr bwMode="auto">
          <a:xfrm rot="1855731">
            <a:off x="4094915" y="1008340"/>
            <a:ext cx="640224" cy="577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6" name="Freeform 5"/>
          <p:cNvSpPr/>
          <p:nvPr/>
        </p:nvSpPr>
        <p:spPr bwMode="auto">
          <a:xfrm rot="1855731">
            <a:off x="5415992" y="941361"/>
            <a:ext cx="341503" cy="3079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7" name="Freeform 5"/>
          <p:cNvSpPr/>
          <p:nvPr/>
        </p:nvSpPr>
        <p:spPr bwMode="auto">
          <a:xfrm rot="1855731">
            <a:off x="3108313" y="1202556"/>
            <a:ext cx="339851" cy="3064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8" name="Freeform 5"/>
          <p:cNvSpPr/>
          <p:nvPr/>
        </p:nvSpPr>
        <p:spPr bwMode="auto">
          <a:xfrm rot="1855731">
            <a:off x="6359329" y="1162215"/>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9" name="Freeform 5"/>
          <p:cNvSpPr/>
          <p:nvPr/>
        </p:nvSpPr>
        <p:spPr bwMode="auto">
          <a:xfrm rot="1855731">
            <a:off x="7487837" y="1033329"/>
            <a:ext cx="231795" cy="2089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30" name="Freeform 5"/>
          <p:cNvSpPr/>
          <p:nvPr/>
        </p:nvSpPr>
        <p:spPr bwMode="auto">
          <a:xfrm rot="1855731">
            <a:off x="8419381" y="1076584"/>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grpSp>
        <p:nvGrpSpPr>
          <p:cNvPr id="31" name="组合 30"/>
          <p:cNvGrpSpPr/>
          <p:nvPr/>
        </p:nvGrpSpPr>
        <p:grpSpPr>
          <a:xfrm>
            <a:off x="4642460" y="3609080"/>
            <a:ext cx="2811528" cy="2534911"/>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lumMod val="50000"/>
                    <a:lumOff val="50000"/>
                  </a:srgbClr>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grpSp>
      <p:grpSp>
        <p:nvGrpSpPr>
          <p:cNvPr id="35" name="71"/>
          <p:cNvGrpSpPr/>
          <p:nvPr>
            <p:custDataLst>
              <p:tags r:id="rId1"/>
            </p:custDataLst>
          </p:nvPr>
        </p:nvGrpSpPr>
        <p:grpSpPr>
          <a:xfrm>
            <a:off x="2647941" y="2077839"/>
            <a:ext cx="6683383" cy="1137067"/>
            <a:chOff x="4304043" y="1286668"/>
            <a:chExt cx="3837944" cy="2757793"/>
          </a:xfrm>
          <a:effectLst>
            <a:outerShdw blurRad="203200" dist="152400" dir="8100000" algn="tr" rotWithShape="0">
              <a:prstClr val="black">
                <a:alpha val="50000"/>
              </a:prstClr>
            </a:outerShdw>
          </a:effectLst>
        </p:grpSpPr>
        <p:sp>
          <p:nvSpPr>
            <p:cNvPr id="36" name="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73"/>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9"/>
          <p:cNvSpPr>
            <a:spLocks noChangeArrowheads="1"/>
          </p:cNvSpPr>
          <p:nvPr>
            <p:custDataLst>
              <p:tags r:id="rId2"/>
            </p:custDataLst>
          </p:nvPr>
        </p:nvSpPr>
        <p:spPr bwMode="auto">
          <a:xfrm>
            <a:off x="2740997" y="2321793"/>
            <a:ext cx="6679449" cy="7067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defRPr/>
            </a:pPr>
            <a:r>
              <a:rPr lang="zh-CN" altLang="en-US" sz="4000" b="1" kern="0" dirty="0">
                <a:solidFill>
                  <a:srgbClr val="C9394A"/>
                </a:solidFill>
                <a:latin typeface="微软雅黑" panose="020B0503020204020204" charset="-122"/>
                <a:ea typeface="微软雅黑" panose="020B0503020204020204" charset="-122"/>
              </a:rPr>
              <a:t>Jenkins快速入门</a:t>
            </a:r>
            <a:endParaRPr lang="zh-CN" altLang="en-US" sz="4000" b="1" kern="0" dirty="0">
              <a:solidFill>
                <a:srgbClr val="C9394A"/>
              </a:solidFill>
              <a:latin typeface="微软雅黑" panose="020B0503020204020204" charset="-122"/>
              <a:ea typeface="微软雅黑" panose="020B0503020204020204" charset="-122"/>
            </a:endParaRPr>
          </a:p>
        </p:txBody>
      </p:sp>
      <p:sp>
        <p:nvSpPr>
          <p:cNvPr id="18" name="圆角矩形"/>
          <p:cNvSpPr/>
          <p:nvPr/>
        </p:nvSpPr>
        <p:spPr>
          <a:xfrm>
            <a:off x="4528185" y="4558665"/>
            <a:ext cx="2994025" cy="611505"/>
          </a:xfrm>
          <a:prstGeom prst="roundRect">
            <a:avLst>
              <a:gd name="adj" fmla="val 16666"/>
            </a:avLst>
          </a:prstGeom>
          <a:noFill/>
          <a:ln w="38100" cap="flat" cmpd="sng">
            <a:noFill/>
            <a:prstDash val="solid"/>
            <a:round/>
          </a:ln>
          <a:effectLst>
            <a:outerShdw blurRad="40000" dist="20000" dir="5400000" rotWithShape="0">
              <a:srgbClr val="000000">
                <a:alpha val="37647"/>
              </a:srgbClr>
            </a:outerShdw>
          </a:effectLst>
        </p:spPr>
        <p:txBody>
          <a:bodyPr vert="horz" wrap="square" lIns="121920" tIns="60960" rIns="121920" bIns="60960" anchor="ctr" anchorCtr="0"/>
          <a:lstStyle/>
          <a:p>
            <a:pPr algn="ctr"/>
            <a:r>
              <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流水线测试</a:t>
            </a:r>
            <a:endPar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 calcmode="lin" valueType="num">
                                      <p:cBhvr>
                                        <p:cTn id="33" dur="1000" fill="hold"/>
                                        <p:tgtEl>
                                          <p:spTgt spid="29"/>
                                        </p:tgtEl>
                                        <p:attrNameLst>
                                          <p:attrName>style.rotation</p:attrName>
                                        </p:attrNameLst>
                                      </p:cBhvr>
                                      <p:tavLst>
                                        <p:tav tm="0">
                                          <p:val>
                                            <p:fltVal val="90"/>
                                          </p:val>
                                        </p:tav>
                                        <p:tav tm="100000">
                                          <p:val>
                                            <p:fltVal val="0"/>
                                          </p:val>
                                        </p:tav>
                                      </p:tavLst>
                                    </p:anim>
                                    <p:animEffect transition="in" filter="fade">
                                      <p:cBhvr>
                                        <p:cTn id="34" dur="1000"/>
                                        <p:tgtEl>
                                          <p:spTgt spid="2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style.rotation</p:attrName>
                                        </p:attrNameLst>
                                      </p:cBhvr>
                                      <p:tavLst>
                                        <p:tav tm="0">
                                          <p:val>
                                            <p:fltVal val="90"/>
                                          </p:val>
                                        </p:tav>
                                        <p:tav tm="100000">
                                          <p:val>
                                            <p:fltVal val="0"/>
                                          </p:val>
                                        </p:tav>
                                      </p:tavLst>
                                    </p:anim>
                                    <p:animEffect transition="in" filter="fade">
                                      <p:cBhvr>
                                        <p:cTn id="40" dur="1000"/>
                                        <p:tgtEl>
                                          <p:spTgt spid="3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250"/>
                                        <p:tgtEl>
                                          <p:spTgt spid="22"/>
                                        </p:tgtEl>
                                      </p:cBhvr>
                                    </p:animEffect>
                                  </p:childTnLst>
                                </p:cTn>
                              </p:par>
                            </p:childTnLst>
                          </p:cTn>
                        </p:par>
                        <p:par>
                          <p:cTn id="45" fill="hold">
                            <p:stCondLst>
                              <p:cond delay="1500"/>
                            </p:stCondLst>
                            <p:childTnLst>
                              <p:par>
                                <p:cTn id="46" presetID="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23"/>
                                        </p:tgtEl>
                                      </p:cBhvr>
                                    </p:animEffect>
                                  </p:childTnLst>
                                </p:cTn>
                              </p:par>
                            </p:childTnLst>
                          </p:cTn>
                        </p:par>
                        <p:par>
                          <p:cTn id="58" fill="hold">
                            <p:stCondLst>
                              <p:cond delay="2400"/>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4"/>
                                        </p:tgtEl>
                                        <p:attrNameLst>
                                          <p:attrName>ppt_y</p:attrName>
                                        </p:attrNameLst>
                                      </p:cBhvr>
                                      <p:tavLst>
                                        <p:tav tm="0">
                                          <p:val>
                                            <p:strVal val="#ppt_y"/>
                                          </p:val>
                                        </p:tav>
                                        <p:tav tm="100000">
                                          <p:val>
                                            <p:strVal val="#ppt_y"/>
                                          </p:val>
                                        </p:tav>
                                      </p:tavLst>
                                    </p:anim>
                                    <p:anim calcmode="lin" valueType="num">
                                      <p:cBhvr>
                                        <p:cTn id="6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65" dur="500" tmFilter="0,0; .5, 1; 1, 1"/>
                                        <p:tgtEl>
                                          <p:spTgt spid="24"/>
                                        </p:tgtEl>
                                      </p:cBhvr>
                                    </p:animEffect>
                                  </p:childTnLst>
                                </p:cTn>
                              </p:par>
                            </p:childTnLst>
                          </p:cTn>
                        </p:par>
                        <p:par>
                          <p:cTn id="66" fill="hold">
                            <p:stCondLst>
                              <p:cond delay="3599"/>
                            </p:stCondLst>
                            <p:childTnLst>
                              <p:par>
                                <p:cTn id="67" presetID="55"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strVal val="#ppt_w*0.70"/>
                                          </p:val>
                                        </p:tav>
                                        <p:tav tm="100000">
                                          <p:val>
                                            <p:strVal val="#ppt_w"/>
                                          </p:val>
                                        </p:tav>
                                      </p:tavLst>
                                    </p:anim>
                                    <p:anim calcmode="lin" valueType="num">
                                      <p:cBhvr>
                                        <p:cTn id="70" dur="500" fill="hold"/>
                                        <p:tgtEl>
                                          <p:spTgt spid="35"/>
                                        </p:tgtEl>
                                        <p:attrNameLst>
                                          <p:attrName>ppt_h</p:attrName>
                                        </p:attrNameLst>
                                      </p:cBhvr>
                                      <p:tavLst>
                                        <p:tav tm="0">
                                          <p:val>
                                            <p:strVal val="#ppt_h"/>
                                          </p:val>
                                        </p:tav>
                                        <p:tav tm="100000">
                                          <p:val>
                                            <p:strVal val="#ppt_h"/>
                                          </p:val>
                                        </p:tav>
                                      </p:tavLst>
                                    </p:anim>
                                    <p:animEffect transition="in" filter="fade">
                                      <p:cBhvr>
                                        <p:cTn id="71" dur="500"/>
                                        <p:tgtEl>
                                          <p:spTgt spid="35"/>
                                        </p:tgtEl>
                                      </p:cBhvr>
                                    </p:animEffect>
                                  </p:childTnLst>
                                </p:cTn>
                              </p:par>
                            </p:childTnLst>
                          </p:cTn>
                        </p:par>
                        <p:par>
                          <p:cTn id="72" fill="hold">
                            <p:stCondLst>
                              <p:cond delay="4099"/>
                            </p:stCondLst>
                            <p:childTnLst>
                              <p:par>
                                <p:cTn id="73" presetID="16" presetClass="entr" presetSubtype="2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1000"/>
                                        <p:tgtEl>
                                          <p:spTgt spid="38"/>
                                        </p:tgtEl>
                                      </p:cBhvr>
                                    </p:animEffect>
                                  </p:childTnLst>
                                </p:cTn>
                              </p:par>
                            </p:childTnLst>
                          </p:cTn>
                        </p:par>
                        <p:par>
                          <p:cTn id="76" fill="hold">
                            <p:stCondLst>
                              <p:cond delay="5099"/>
                            </p:stCondLst>
                            <p:childTnLst>
                              <p:par>
                                <p:cTn id="77" presetID="18" presetClass="entr" presetSubtype="1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strips(downLeft)">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utoUpdateAnimBg="0"/>
      <p:bldP spid="24" grpId="0" bldLvl="0" autoUpdateAnimBg="0"/>
      <p:bldP spid="25" grpId="0" bldLvl="0" animBg="1"/>
      <p:bldP spid="26" grpId="0" bldLvl="0" animBg="1"/>
      <p:bldP spid="27" grpId="0" bldLvl="0" animBg="1"/>
      <p:bldP spid="28" grpId="0" bldLvl="0" animBg="1"/>
      <p:bldP spid="29" grpId="0" bldLvl="0" animBg="1"/>
      <p:bldP spid="30" grpId="0" bldLvl="0" animBg="1"/>
      <p:bldP spid="38" grpId="0"/>
      <p:bldP spid="18" grpId="0" bldLvl="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4765" y="4439905"/>
            <a:ext cx="12190413" cy="915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TextBox 5"/>
          <p:cNvSpPr>
            <a:spLocks noChangeArrowheads="1"/>
          </p:cNvSpPr>
          <p:nvPr/>
        </p:nvSpPr>
        <p:spPr bwMode="auto">
          <a:xfrm>
            <a:off x="-24130" y="4437380"/>
            <a:ext cx="4720590" cy="91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sz="2665" dirty="0">
                <a:solidFill>
                  <a:schemeClr val="bg1"/>
                </a:solidFill>
                <a:latin typeface="微软雅黑" panose="020B0503020204020204" charset="-122"/>
                <a:ea typeface="微软雅黑" panose="020B0503020204020204" charset="-122"/>
              </a:rPr>
              <a:t>部署配置SonarQube并集成到Jenkins扫描go代码</a:t>
            </a:r>
            <a:endParaRPr sz="2665" dirty="0">
              <a:solidFill>
                <a:schemeClr val="bg1"/>
              </a:solidFill>
              <a:latin typeface="微软雅黑" panose="020B0503020204020204" charset="-122"/>
              <a:ea typeface="微软雅黑" panose="020B0503020204020204" charset="-122"/>
            </a:endParaRPr>
          </a:p>
        </p:txBody>
      </p:sp>
      <p:sp>
        <p:nvSpPr>
          <p:cNvPr id="24" name="TextBox 5"/>
          <p:cNvSpPr>
            <a:spLocks noChangeArrowheads="1"/>
          </p:cNvSpPr>
          <p:nvPr/>
        </p:nvSpPr>
        <p:spPr bwMode="auto">
          <a:xfrm>
            <a:off x="7906639" y="4623712"/>
            <a:ext cx="427184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65" dirty="0">
                <a:solidFill>
                  <a:schemeClr val="bg1"/>
                </a:solidFill>
                <a:latin typeface="微软雅黑" panose="020B0503020204020204" charset="-122"/>
                <a:ea typeface="微软雅黑" panose="020B0503020204020204" charset="-122"/>
              </a:rPr>
              <a:t>Produced</a:t>
            </a:r>
            <a:r>
              <a:rPr lang="zh-CN" altLang="en-US" sz="2665" dirty="0">
                <a:solidFill>
                  <a:schemeClr val="bg1"/>
                </a:solidFill>
                <a:latin typeface="微软雅黑" panose="020B0503020204020204" charset="-122"/>
                <a:ea typeface="微软雅黑" panose="020B0503020204020204" charset="-122"/>
              </a:rPr>
              <a:t> </a:t>
            </a:r>
            <a:r>
              <a:rPr lang="en-US" altLang="zh-CN" sz="2665" dirty="0">
                <a:solidFill>
                  <a:schemeClr val="bg1"/>
                </a:solidFill>
                <a:latin typeface="微软雅黑" panose="020B0503020204020204" charset="-122"/>
                <a:ea typeface="微软雅黑" panose="020B0503020204020204" charset="-122"/>
              </a:rPr>
              <a:t>By</a:t>
            </a:r>
            <a:r>
              <a:rPr lang="zh-CN" altLang="en-US" sz="2665" dirty="0">
                <a:solidFill>
                  <a:schemeClr val="bg1"/>
                </a:solidFill>
                <a:latin typeface="微软雅黑" panose="020B0503020204020204" charset="-122"/>
                <a:ea typeface="微软雅黑" panose="020B0503020204020204" charset="-122"/>
              </a:rPr>
              <a:t> 小杨哥</a:t>
            </a:r>
            <a:endParaRPr lang="zh-CN" altLang="en-US" sz="2665" dirty="0">
              <a:solidFill>
                <a:schemeClr val="bg1"/>
              </a:solidFill>
              <a:latin typeface="微软雅黑" panose="020B0503020204020204" charset="-122"/>
              <a:ea typeface="微软雅黑" panose="020B0503020204020204" charset="-122"/>
            </a:endParaRPr>
          </a:p>
        </p:txBody>
      </p:sp>
      <p:sp>
        <p:nvSpPr>
          <p:cNvPr id="25" name="Freeform 5"/>
          <p:cNvSpPr/>
          <p:nvPr/>
        </p:nvSpPr>
        <p:spPr bwMode="auto">
          <a:xfrm rot="1855731">
            <a:off x="4094915" y="1008340"/>
            <a:ext cx="640224" cy="577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6" name="Freeform 5"/>
          <p:cNvSpPr/>
          <p:nvPr/>
        </p:nvSpPr>
        <p:spPr bwMode="auto">
          <a:xfrm rot="1855731">
            <a:off x="5415992" y="941361"/>
            <a:ext cx="341503" cy="3079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7" name="Freeform 5"/>
          <p:cNvSpPr/>
          <p:nvPr/>
        </p:nvSpPr>
        <p:spPr bwMode="auto">
          <a:xfrm rot="1855731">
            <a:off x="3108313" y="1202556"/>
            <a:ext cx="339851" cy="3064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8" name="Freeform 5"/>
          <p:cNvSpPr/>
          <p:nvPr/>
        </p:nvSpPr>
        <p:spPr bwMode="auto">
          <a:xfrm rot="1855731">
            <a:off x="6359329" y="1162215"/>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9" name="Freeform 5"/>
          <p:cNvSpPr/>
          <p:nvPr/>
        </p:nvSpPr>
        <p:spPr bwMode="auto">
          <a:xfrm rot="1855731">
            <a:off x="7487837" y="1033329"/>
            <a:ext cx="231795" cy="2089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30" name="Freeform 5"/>
          <p:cNvSpPr/>
          <p:nvPr/>
        </p:nvSpPr>
        <p:spPr bwMode="auto">
          <a:xfrm rot="1855731">
            <a:off x="8419381" y="1076584"/>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grpSp>
        <p:nvGrpSpPr>
          <p:cNvPr id="31" name="组合 30"/>
          <p:cNvGrpSpPr/>
          <p:nvPr/>
        </p:nvGrpSpPr>
        <p:grpSpPr>
          <a:xfrm>
            <a:off x="4642460" y="3604635"/>
            <a:ext cx="2811528" cy="2534911"/>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lumMod val="50000"/>
                    <a:lumOff val="50000"/>
                  </a:srgbClr>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grpSp>
      <p:grpSp>
        <p:nvGrpSpPr>
          <p:cNvPr id="35" name="71"/>
          <p:cNvGrpSpPr/>
          <p:nvPr>
            <p:custDataLst>
              <p:tags r:id="rId1"/>
            </p:custDataLst>
          </p:nvPr>
        </p:nvGrpSpPr>
        <p:grpSpPr>
          <a:xfrm>
            <a:off x="2647941" y="2077839"/>
            <a:ext cx="6683383" cy="1137067"/>
            <a:chOff x="4304043" y="1286668"/>
            <a:chExt cx="3837944" cy="2757793"/>
          </a:xfrm>
          <a:effectLst>
            <a:outerShdw blurRad="203200" dist="152400" dir="8100000" algn="tr" rotWithShape="0">
              <a:prstClr val="black">
                <a:alpha val="50000"/>
              </a:prstClr>
            </a:outerShdw>
          </a:effectLst>
        </p:grpSpPr>
        <p:sp>
          <p:nvSpPr>
            <p:cNvPr id="36" name="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73"/>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9"/>
          <p:cNvSpPr>
            <a:spLocks noChangeArrowheads="1"/>
          </p:cNvSpPr>
          <p:nvPr>
            <p:custDataLst>
              <p:tags r:id="rId2"/>
            </p:custDataLst>
          </p:nvPr>
        </p:nvSpPr>
        <p:spPr bwMode="auto">
          <a:xfrm>
            <a:off x="2740997" y="2321793"/>
            <a:ext cx="6679449" cy="7067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defRPr/>
            </a:pPr>
            <a:r>
              <a:rPr lang="zh-CN" altLang="en-US" sz="4000" b="1" kern="0" dirty="0">
                <a:solidFill>
                  <a:srgbClr val="C9394A"/>
                </a:solidFill>
                <a:latin typeface="微软雅黑" panose="020B0503020204020204" charset="-122"/>
                <a:ea typeface="微软雅黑" panose="020B0503020204020204" charset="-122"/>
              </a:rPr>
              <a:t>Jenkins快速入门</a:t>
            </a:r>
            <a:endParaRPr lang="zh-CN" altLang="en-US" sz="4000" b="1" kern="0" dirty="0">
              <a:solidFill>
                <a:srgbClr val="C9394A"/>
              </a:solidFill>
              <a:latin typeface="微软雅黑" panose="020B0503020204020204" charset="-122"/>
              <a:ea typeface="微软雅黑" panose="020B0503020204020204" charset="-122"/>
            </a:endParaRPr>
          </a:p>
        </p:txBody>
      </p:sp>
      <p:sp>
        <p:nvSpPr>
          <p:cNvPr id="18" name="圆角矩形"/>
          <p:cNvSpPr/>
          <p:nvPr/>
        </p:nvSpPr>
        <p:spPr>
          <a:xfrm>
            <a:off x="4860105" y="4558619"/>
            <a:ext cx="2399903" cy="611715"/>
          </a:xfrm>
          <a:prstGeom prst="roundRect">
            <a:avLst>
              <a:gd name="adj" fmla="val 16666"/>
            </a:avLst>
          </a:prstGeom>
          <a:noFill/>
          <a:ln w="38100" cap="flat" cmpd="sng">
            <a:noFill/>
            <a:prstDash val="solid"/>
            <a:round/>
          </a:ln>
          <a:effectLst>
            <a:outerShdw blurRad="40000" dist="20000" dir="5400000" rotWithShape="0">
              <a:srgbClr val="000000">
                <a:alpha val="37647"/>
              </a:srgbClr>
            </a:outerShdw>
          </a:effectLst>
        </p:spPr>
        <p:txBody>
          <a:bodyPr vert="horz" wrap="square" lIns="121920" tIns="60960" rIns="121920" bIns="60960" anchor="ctr" anchorCtr="0"/>
          <a:lstStyle/>
          <a:p>
            <a:pPr algn="ctr"/>
            <a:r>
              <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代码扫描</a:t>
            </a:r>
            <a:endPar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 calcmode="lin" valueType="num">
                                      <p:cBhvr>
                                        <p:cTn id="33" dur="1000" fill="hold"/>
                                        <p:tgtEl>
                                          <p:spTgt spid="29"/>
                                        </p:tgtEl>
                                        <p:attrNameLst>
                                          <p:attrName>style.rotation</p:attrName>
                                        </p:attrNameLst>
                                      </p:cBhvr>
                                      <p:tavLst>
                                        <p:tav tm="0">
                                          <p:val>
                                            <p:fltVal val="90"/>
                                          </p:val>
                                        </p:tav>
                                        <p:tav tm="100000">
                                          <p:val>
                                            <p:fltVal val="0"/>
                                          </p:val>
                                        </p:tav>
                                      </p:tavLst>
                                    </p:anim>
                                    <p:animEffect transition="in" filter="fade">
                                      <p:cBhvr>
                                        <p:cTn id="34" dur="1000"/>
                                        <p:tgtEl>
                                          <p:spTgt spid="2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style.rotation</p:attrName>
                                        </p:attrNameLst>
                                      </p:cBhvr>
                                      <p:tavLst>
                                        <p:tav tm="0">
                                          <p:val>
                                            <p:fltVal val="90"/>
                                          </p:val>
                                        </p:tav>
                                        <p:tav tm="100000">
                                          <p:val>
                                            <p:fltVal val="0"/>
                                          </p:val>
                                        </p:tav>
                                      </p:tavLst>
                                    </p:anim>
                                    <p:animEffect transition="in" filter="fade">
                                      <p:cBhvr>
                                        <p:cTn id="40" dur="1000"/>
                                        <p:tgtEl>
                                          <p:spTgt spid="3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250"/>
                                        <p:tgtEl>
                                          <p:spTgt spid="22"/>
                                        </p:tgtEl>
                                      </p:cBhvr>
                                    </p:animEffect>
                                  </p:childTnLst>
                                </p:cTn>
                              </p:par>
                            </p:childTnLst>
                          </p:cTn>
                        </p:par>
                        <p:par>
                          <p:cTn id="45" fill="hold">
                            <p:stCondLst>
                              <p:cond delay="1500"/>
                            </p:stCondLst>
                            <p:childTnLst>
                              <p:par>
                                <p:cTn id="46" presetID="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23"/>
                                        </p:tgtEl>
                                      </p:cBhvr>
                                    </p:animEffect>
                                  </p:childTnLst>
                                </p:cTn>
                              </p:par>
                            </p:childTnLst>
                          </p:cTn>
                        </p:par>
                        <p:par>
                          <p:cTn id="58" fill="hold">
                            <p:stCondLst>
                              <p:cond delay="2700"/>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4"/>
                                        </p:tgtEl>
                                        <p:attrNameLst>
                                          <p:attrName>ppt_y</p:attrName>
                                        </p:attrNameLst>
                                      </p:cBhvr>
                                      <p:tavLst>
                                        <p:tav tm="0">
                                          <p:val>
                                            <p:strVal val="#ppt_y"/>
                                          </p:val>
                                        </p:tav>
                                        <p:tav tm="100000">
                                          <p:val>
                                            <p:strVal val="#ppt_y"/>
                                          </p:val>
                                        </p:tav>
                                      </p:tavLst>
                                    </p:anim>
                                    <p:anim calcmode="lin" valueType="num">
                                      <p:cBhvr>
                                        <p:cTn id="6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65" dur="500" tmFilter="0,0; .5, 1; 1, 1"/>
                                        <p:tgtEl>
                                          <p:spTgt spid="24"/>
                                        </p:tgtEl>
                                      </p:cBhvr>
                                    </p:animEffect>
                                  </p:childTnLst>
                                </p:cTn>
                              </p:par>
                            </p:childTnLst>
                          </p:cTn>
                        </p:par>
                        <p:par>
                          <p:cTn id="66" fill="hold">
                            <p:stCondLst>
                              <p:cond delay="3900"/>
                            </p:stCondLst>
                            <p:childTnLst>
                              <p:par>
                                <p:cTn id="67" presetID="55"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strVal val="#ppt_w*0.70"/>
                                          </p:val>
                                        </p:tav>
                                        <p:tav tm="100000">
                                          <p:val>
                                            <p:strVal val="#ppt_w"/>
                                          </p:val>
                                        </p:tav>
                                      </p:tavLst>
                                    </p:anim>
                                    <p:anim calcmode="lin" valueType="num">
                                      <p:cBhvr>
                                        <p:cTn id="70" dur="500" fill="hold"/>
                                        <p:tgtEl>
                                          <p:spTgt spid="35"/>
                                        </p:tgtEl>
                                        <p:attrNameLst>
                                          <p:attrName>ppt_h</p:attrName>
                                        </p:attrNameLst>
                                      </p:cBhvr>
                                      <p:tavLst>
                                        <p:tav tm="0">
                                          <p:val>
                                            <p:strVal val="#ppt_h"/>
                                          </p:val>
                                        </p:tav>
                                        <p:tav tm="100000">
                                          <p:val>
                                            <p:strVal val="#ppt_h"/>
                                          </p:val>
                                        </p:tav>
                                      </p:tavLst>
                                    </p:anim>
                                    <p:animEffect transition="in" filter="fade">
                                      <p:cBhvr>
                                        <p:cTn id="71" dur="500"/>
                                        <p:tgtEl>
                                          <p:spTgt spid="35"/>
                                        </p:tgtEl>
                                      </p:cBhvr>
                                    </p:animEffect>
                                  </p:childTnLst>
                                </p:cTn>
                              </p:par>
                            </p:childTnLst>
                          </p:cTn>
                        </p:par>
                        <p:par>
                          <p:cTn id="72" fill="hold">
                            <p:stCondLst>
                              <p:cond delay="4400"/>
                            </p:stCondLst>
                            <p:childTnLst>
                              <p:par>
                                <p:cTn id="73" presetID="16" presetClass="entr" presetSubtype="2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1000"/>
                                        <p:tgtEl>
                                          <p:spTgt spid="38"/>
                                        </p:tgtEl>
                                      </p:cBhvr>
                                    </p:animEffect>
                                  </p:childTnLst>
                                </p:cTn>
                              </p:par>
                            </p:childTnLst>
                          </p:cTn>
                        </p:par>
                        <p:par>
                          <p:cTn id="76" fill="hold">
                            <p:stCondLst>
                              <p:cond delay="5400"/>
                            </p:stCondLst>
                            <p:childTnLst>
                              <p:par>
                                <p:cTn id="77" presetID="18" presetClass="entr" presetSubtype="1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strips(downLeft)">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utoUpdateAnimBg="0"/>
      <p:bldP spid="24" grpId="0" bldLvl="0" autoUpdateAnimBg="0"/>
      <p:bldP spid="25" grpId="0" bldLvl="0" animBg="1"/>
      <p:bldP spid="26" grpId="0" bldLvl="0" animBg="1"/>
      <p:bldP spid="27" grpId="0" bldLvl="0" animBg="1"/>
      <p:bldP spid="28" grpId="0" bldLvl="0" animBg="1"/>
      <p:bldP spid="29" grpId="0" bldLvl="0" animBg="1"/>
      <p:bldP spid="30" grpId="0" bldLvl="0" animBg="1"/>
      <p:bldP spid="38" grpId="0"/>
      <p:bldP spid="18" grpId="0" bldLvl="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000" b="1">
                <a:solidFill>
                  <a:srgbClr val="C9394A"/>
                </a:solidFill>
                <a:latin typeface="微软雅黑" panose="020B0503020204020204" charset="-122"/>
                <a:ea typeface="微软雅黑" panose="020B0503020204020204" charset="-122"/>
              </a:rPr>
              <a:t>Sonar</a:t>
            </a:r>
            <a:r>
              <a:rPr lang="zh-CN" altLang="en-US" sz="4000" b="1">
                <a:solidFill>
                  <a:srgbClr val="C9394A"/>
                </a:solidFill>
                <a:latin typeface="微软雅黑" panose="020B0503020204020204" charset="-122"/>
                <a:ea typeface="微软雅黑" panose="020B0503020204020204" charset="-122"/>
              </a:rPr>
              <a:t>介绍</a:t>
            </a:r>
            <a:endParaRPr lang="zh-CN" altLang="en-US"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8" name="文本框 7"/>
          <p:cNvSpPr txBox="1"/>
          <p:nvPr/>
        </p:nvSpPr>
        <p:spPr>
          <a:xfrm>
            <a:off x="1415415" y="1558925"/>
            <a:ext cx="9662160" cy="1545590"/>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SonarQube是一个用于持续检查代码质量的开源平台。</a:t>
            </a:r>
            <a:r>
              <a:rPr lang="zh-CN" altLang="en-US" sz="2670" b="1">
                <a:latin typeface="微软雅黑" panose="020B0503020204020204" charset="-122"/>
                <a:ea typeface="微软雅黑" panose="020B0503020204020204" charset="-122"/>
                <a:cs typeface="微软雅黑" panose="020B0503020204020204" charset="-122"/>
              </a:rPr>
              <a:t>用于分</a:t>
            </a:r>
            <a:r>
              <a:rPr lang="en-US" altLang="zh-CN" sz="2670" b="1">
                <a:latin typeface="微软雅黑" panose="020B0503020204020204" charset="-122"/>
                <a:ea typeface="微软雅黑" panose="020B0503020204020204" charset="-122"/>
                <a:cs typeface="微软雅黑" panose="020B0503020204020204" charset="-122"/>
              </a:rPr>
              <a:t>析和衡量软件项目中的技术债务。SonarQube帮助开发人员和团队识别问题、漏洞、错误和代码质量问题。</a:t>
            </a:r>
            <a:endParaRPr lang="en-US" altLang="zh-CN"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000" b="1">
                <a:solidFill>
                  <a:srgbClr val="C9394A"/>
                </a:solidFill>
                <a:latin typeface="微软雅黑" panose="020B0503020204020204" charset="-122"/>
                <a:ea typeface="微软雅黑" panose="020B0503020204020204" charset="-122"/>
              </a:rPr>
              <a:t>docker compose</a:t>
            </a:r>
            <a:r>
              <a:rPr lang="zh-CN" altLang="en-US" sz="4000" b="1">
                <a:solidFill>
                  <a:srgbClr val="C9394A"/>
                </a:solidFill>
                <a:latin typeface="微软雅黑" panose="020B0503020204020204" charset="-122"/>
                <a:ea typeface="微软雅黑" panose="020B0503020204020204" charset="-122"/>
              </a:rPr>
              <a:t>快速部署</a:t>
            </a:r>
            <a:endParaRPr lang="zh-CN" altLang="en-US"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pic>
        <p:nvPicPr>
          <p:cNvPr id="7" name="图片 6"/>
          <p:cNvPicPr>
            <a:picLocks noChangeAspect="1"/>
          </p:cNvPicPr>
          <p:nvPr/>
        </p:nvPicPr>
        <p:blipFill>
          <a:blip r:embed="rId1"/>
          <a:stretch>
            <a:fillRect/>
          </a:stretch>
        </p:blipFill>
        <p:spPr>
          <a:xfrm>
            <a:off x="6600190" y="1484630"/>
            <a:ext cx="3258820" cy="4622165"/>
          </a:xfrm>
          <a:prstGeom prst="rect">
            <a:avLst/>
          </a:prstGeom>
        </p:spPr>
      </p:pic>
      <p:sp>
        <p:nvSpPr>
          <p:cNvPr id="8" name="文本框 7"/>
          <p:cNvSpPr txBox="1"/>
          <p:nvPr/>
        </p:nvSpPr>
        <p:spPr>
          <a:xfrm>
            <a:off x="1237615" y="1493520"/>
            <a:ext cx="5381625" cy="1732915"/>
          </a:xfrm>
          <a:prstGeom prst="rect">
            <a:avLst/>
          </a:prstGeom>
          <a:noFill/>
        </p:spPr>
        <p:txBody>
          <a:bodyPr wrap="square" rtlCol="0">
            <a:sp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sz="2670" b="1">
                <a:latin typeface="微软雅黑" panose="020B0503020204020204" charset="-122"/>
                <a:ea typeface="微软雅黑" panose="020B0503020204020204" charset="-122"/>
                <a:cs typeface="微软雅黑" panose="020B0503020204020204" charset="-122"/>
              </a:rPr>
              <a:t>配置内存映射区域最大数量</a:t>
            </a:r>
            <a:endParaRPr lang="zh-CN" sz="2670" b="1">
              <a:latin typeface="微软雅黑" panose="020B0503020204020204" charset="-122"/>
              <a:ea typeface="微软雅黑" panose="020B0503020204020204" charset="-122"/>
              <a:cs typeface="微软雅黑" panose="020B0503020204020204" charset="-122"/>
            </a:endParaRPr>
          </a:p>
          <a:p>
            <a:r>
              <a:rPr lang="en-US" altLang="zh-CN" sz="2670" b="1">
                <a:latin typeface="微软雅黑" panose="020B0503020204020204" charset="-122"/>
                <a:ea typeface="微软雅黑" panose="020B0503020204020204" charset="-122"/>
                <a:cs typeface="微软雅黑" panose="020B0503020204020204" charset="-122"/>
              </a:rPr>
              <a:t>vim /etc/sysctl.conf</a:t>
            </a:r>
            <a:endParaRPr lang="en-US" altLang="zh-CN" sz="2670" b="1">
              <a:latin typeface="微软雅黑" panose="020B0503020204020204" charset="-122"/>
              <a:ea typeface="微软雅黑" panose="020B0503020204020204" charset="-122"/>
              <a:cs typeface="微软雅黑" panose="020B0503020204020204" charset="-122"/>
            </a:endParaRPr>
          </a:p>
          <a:p>
            <a:r>
              <a:rPr lang="en-US" altLang="zh-CN" sz="2670" b="1">
                <a:latin typeface="微软雅黑" panose="020B0503020204020204" charset="-122"/>
                <a:ea typeface="微软雅黑" panose="020B0503020204020204" charset="-122"/>
                <a:cs typeface="微软雅黑" panose="020B0503020204020204" charset="-122"/>
              </a:rPr>
              <a:t>vm.max_map_count=262144</a:t>
            </a:r>
            <a:endParaRPr lang="en-US" altLang="zh-CN" sz="2670" b="1">
              <a:latin typeface="微软雅黑" panose="020B0503020204020204" charset="-122"/>
              <a:ea typeface="微软雅黑" panose="020B0503020204020204" charset="-122"/>
              <a:cs typeface="微软雅黑" panose="020B0503020204020204" charset="-122"/>
            </a:endParaRPr>
          </a:p>
          <a:p>
            <a:r>
              <a:rPr lang="en-US" altLang="zh-CN" sz="2670" b="1">
                <a:latin typeface="微软雅黑" panose="020B0503020204020204" charset="-122"/>
                <a:ea typeface="微软雅黑" panose="020B0503020204020204" charset="-122"/>
                <a:cs typeface="微软雅黑" panose="020B0503020204020204" charset="-122"/>
              </a:rPr>
              <a:t>sysctl -p</a:t>
            </a:r>
            <a:endParaRPr lang="en-US" altLang="zh-CN" sz="2670" b="1">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1307465" y="3665855"/>
            <a:ext cx="4064000" cy="1322070"/>
          </a:xfrm>
          <a:prstGeom prst="rect">
            <a:avLst/>
          </a:prstGeom>
          <a:noFill/>
        </p:spPr>
        <p:txBody>
          <a:bodyPr wrap="square" rtlCol="0">
            <a:sp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登录系统</a:t>
            </a:r>
            <a:endParaRPr lang="zh-CN" altLang="en-US" sz="2670" b="1">
              <a:latin typeface="微软雅黑" panose="020B0503020204020204" charset="-122"/>
              <a:ea typeface="微软雅黑" panose="020B0503020204020204" charset="-122"/>
              <a:cs typeface="微软雅黑" panose="020B0503020204020204" charset="-122"/>
            </a:endParaRPr>
          </a:p>
          <a:p>
            <a:r>
              <a:rPr lang="zh-CN" altLang="en-US" sz="2670" b="1">
                <a:latin typeface="微软雅黑" panose="020B0503020204020204" charset="-122"/>
                <a:ea typeface="微软雅黑" panose="020B0503020204020204" charset="-122"/>
                <a:cs typeface="微软雅黑" panose="020B0503020204020204" charset="-122"/>
              </a:rPr>
              <a:t>默认用户</a:t>
            </a:r>
            <a:r>
              <a:rPr lang="en-US" altLang="zh-CN" sz="2670" b="1">
                <a:latin typeface="微软雅黑" panose="020B0503020204020204" charset="-122"/>
                <a:ea typeface="微软雅黑" panose="020B0503020204020204" charset="-122"/>
                <a:cs typeface="微软雅黑" panose="020B0503020204020204" charset="-122"/>
              </a:rPr>
              <a:t>: admin</a:t>
            </a:r>
            <a:endParaRPr lang="en-US" altLang="zh-CN" sz="2670" b="1">
              <a:latin typeface="微软雅黑" panose="020B0503020204020204" charset="-122"/>
              <a:ea typeface="微软雅黑" panose="020B0503020204020204" charset="-122"/>
              <a:cs typeface="微软雅黑" panose="020B0503020204020204" charset="-122"/>
            </a:endParaRPr>
          </a:p>
          <a:p>
            <a:r>
              <a:rPr lang="zh-CN" altLang="en-US" sz="2670" b="1">
                <a:latin typeface="微软雅黑" panose="020B0503020204020204" charset="-122"/>
                <a:ea typeface="微软雅黑" panose="020B0503020204020204" charset="-122"/>
                <a:cs typeface="微软雅黑" panose="020B0503020204020204" charset="-122"/>
              </a:rPr>
              <a:t>默认密码</a:t>
            </a:r>
            <a:r>
              <a:rPr lang="en-US" altLang="zh-CN" sz="2670" b="1">
                <a:latin typeface="微软雅黑" panose="020B0503020204020204" charset="-122"/>
                <a:ea typeface="微软雅黑" panose="020B0503020204020204" charset="-122"/>
                <a:cs typeface="微软雅黑" panose="020B0503020204020204" charset="-122"/>
              </a:rPr>
              <a:t>: admin</a:t>
            </a:r>
            <a:endParaRPr lang="en-US" altLang="zh-CN"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0" grpId="0"/>
      <p:bldP spid="10" grpId="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rPr>
              <a:t>安装中文插件</a:t>
            </a:r>
            <a:endParaRPr lang="zh-CN" altLang="en-US"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8" name="文本框 7"/>
          <p:cNvSpPr txBox="1"/>
          <p:nvPr/>
        </p:nvSpPr>
        <p:spPr>
          <a:xfrm>
            <a:off x="1237615" y="1493520"/>
            <a:ext cx="5381625" cy="501650"/>
          </a:xfrm>
          <a:prstGeom prst="rect">
            <a:avLst/>
          </a:prstGeom>
          <a:noFill/>
        </p:spPr>
        <p:txBody>
          <a:bodyPr wrap="square" rtlCol="0">
            <a:sp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需要科学上网</a:t>
            </a: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1237615" y="2292350"/>
            <a:ext cx="9546590" cy="17564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接入</a:t>
            </a:r>
            <a:r>
              <a:rPr lang="en-US" altLang="zh-CN" sz="4000" b="1">
                <a:solidFill>
                  <a:srgbClr val="C9394A"/>
                </a:solidFill>
                <a:latin typeface="微软雅黑" panose="020B0503020204020204" charset="-122"/>
                <a:ea typeface="微软雅黑" panose="020B0503020204020204" charset="-122"/>
                <a:cs typeface="微软雅黑" panose="020B0503020204020204" charset="-122"/>
              </a:rPr>
              <a:t>LDAP</a:t>
            </a:r>
            <a:endParaRPr lang="en-US" altLang="zh-CN" sz="4000" b="1">
              <a:solidFill>
                <a:srgbClr val="C9394A"/>
              </a:solidFill>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2279650" y="1557020"/>
            <a:ext cx="7844155" cy="1322070"/>
          </a:xfrm>
          <a:prstGeom prst="rect">
            <a:avLst/>
          </a:prstGeom>
          <a:noFill/>
        </p:spPr>
        <p:txBody>
          <a:bodyPr wrap="square" rtlCol="0">
            <a:spAutoFit/>
          </a:bodyPr>
          <a:p>
            <a:r>
              <a:rPr lang="en-US" altLang="zh-CN" sz="2670" b="1">
                <a:latin typeface="微软雅黑" panose="020B0503020204020204" charset="-122"/>
                <a:ea typeface="微软雅黑" panose="020B0503020204020204" charset="-122"/>
              </a:rPr>
              <a:t>vim /var/lib/docker/volumes/</a:t>
            </a:r>
            <a:endParaRPr lang="en-US" altLang="zh-CN" sz="2670" b="1">
              <a:latin typeface="微软雅黑" panose="020B0503020204020204" charset="-122"/>
              <a:ea typeface="微软雅黑" panose="020B0503020204020204" charset="-122"/>
            </a:endParaRPr>
          </a:p>
          <a:p>
            <a:r>
              <a:rPr lang="en-US" altLang="zh-CN" sz="2670" b="1">
                <a:latin typeface="微软雅黑" panose="020B0503020204020204" charset="-122"/>
                <a:ea typeface="微软雅黑" panose="020B0503020204020204" charset="-122"/>
              </a:rPr>
              <a:t>sonarqube_sonarqube_conf/_data/sonar.properties</a:t>
            </a:r>
            <a:endParaRPr lang="en-US" altLang="zh-CN" sz="2670" b="1">
              <a:latin typeface="微软雅黑" panose="020B0503020204020204" charset="-122"/>
              <a:ea typeface="微软雅黑" panose="020B0503020204020204" charset="-122"/>
            </a:endParaRPr>
          </a:p>
        </p:txBody>
      </p:sp>
      <p:pic>
        <p:nvPicPr>
          <p:cNvPr id="8" name="内容占位符 7"/>
          <p:cNvPicPr>
            <a:picLocks noChangeAspect="1"/>
          </p:cNvPicPr>
          <p:nvPr>
            <p:ph idx="1"/>
          </p:nvPr>
        </p:nvPicPr>
        <p:blipFill>
          <a:blip r:embed="rId1"/>
          <a:stretch>
            <a:fillRect/>
          </a:stretch>
        </p:blipFill>
        <p:spPr>
          <a:xfrm>
            <a:off x="3288030" y="2924810"/>
            <a:ext cx="6123940" cy="3235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rPr>
              <a:t>代码行为配置</a:t>
            </a:r>
            <a:endParaRPr lang="zh-CN"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pic>
        <p:nvPicPr>
          <p:cNvPr id="13" name="图片 12"/>
          <p:cNvPicPr>
            <a:picLocks noChangeAspect="1"/>
          </p:cNvPicPr>
          <p:nvPr/>
        </p:nvPicPr>
        <p:blipFill>
          <a:blip r:embed="rId1"/>
          <a:stretch>
            <a:fillRect/>
          </a:stretch>
        </p:blipFill>
        <p:spPr>
          <a:xfrm>
            <a:off x="2423795" y="2421255"/>
            <a:ext cx="7135495" cy="3759835"/>
          </a:xfrm>
          <a:prstGeom prst="rect">
            <a:avLst/>
          </a:prstGeom>
        </p:spPr>
      </p:pic>
      <p:sp>
        <p:nvSpPr>
          <p:cNvPr id="15" name="文本框 14"/>
          <p:cNvSpPr txBox="1"/>
          <p:nvPr/>
        </p:nvSpPr>
        <p:spPr>
          <a:xfrm>
            <a:off x="4102735" y="1689735"/>
            <a:ext cx="4064000" cy="501650"/>
          </a:xfrm>
          <a:prstGeom prst="rect">
            <a:avLst/>
          </a:prstGeom>
          <a:noFill/>
        </p:spPr>
        <p:txBody>
          <a:bodyPr wrap="square" rtlCol="0">
            <a:sp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配置新代码周期</a:t>
            </a:r>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5" grpId="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000" b="1">
                <a:solidFill>
                  <a:srgbClr val="C9394A"/>
                </a:solidFill>
                <a:latin typeface="微软雅黑" panose="020B0503020204020204" charset="-122"/>
                <a:ea typeface="微软雅黑" panose="020B0503020204020204" charset="-122"/>
              </a:rPr>
              <a:t>SonarQube</a:t>
            </a:r>
            <a:r>
              <a:rPr lang="zh-CN" altLang="en-US" sz="4000" b="1">
                <a:solidFill>
                  <a:srgbClr val="C9394A"/>
                </a:solidFill>
                <a:latin typeface="微软雅黑" panose="020B0503020204020204" charset="-122"/>
                <a:ea typeface="微软雅黑" panose="020B0503020204020204" charset="-122"/>
              </a:rPr>
              <a:t>权限与质量门禁配置</a:t>
            </a:r>
            <a:endParaRPr lang="zh-CN" altLang="en-US"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8" name="文本框 7"/>
          <p:cNvSpPr txBox="1"/>
          <p:nvPr/>
        </p:nvSpPr>
        <p:spPr>
          <a:xfrm>
            <a:off x="1199515" y="1340485"/>
            <a:ext cx="3988435" cy="523875"/>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质量门禁控制代码审核</a:t>
            </a: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553085" y="1920240"/>
            <a:ext cx="5107940" cy="3654425"/>
          </a:xfrm>
          <a:prstGeom prst="rect">
            <a:avLst/>
          </a:prstGeom>
        </p:spPr>
      </p:pic>
      <p:pic>
        <p:nvPicPr>
          <p:cNvPr id="7" name="图片 6"/>
          <p:cNvPicPr>
            <a:picLocks noChangeAspect="1"/>
          </p:cNvPicPr>
          <p:nvPr/>
        </p:nvPicPr>
        <p:blipFill>
          <a:blip r:embed="rId2"/>
          <a:stretch>
            <a:fillRect/>
          </a:stretch>
        </p:blipFill>
        <p:spPr>
          <a:xfrm>
            <a:off x="5664200" y="2420620"/>
            <a:ext cx="4799330" cy="2282825"/>
          </a:xfrm>
          <a:prstGeom prst="rect">
            <a:avLst/>
          </a:prstGeom>
        </p:spPr>
      </p:pic>
      <p:sp>
        <p:nvSpPr>
          <p:cNvPr id="12" name="文本框 11"/>
          <p:cNvSpPr txBox="1"/>
          <p:nvPr/>
        </p:nvSpPr>
        <p:spPr>
          <a:xfrm>
            <a:off x="5793105" y="1888490"/>
            <a:ext cx="4064000" cy="501650"/>
          </a:xfrm>
          <a:prstGeom prst="rect">
            <a:avLst/>
          </a:prstGeom>
          <a:noFill/>
        </p:spPr>
        <p:txBody>
          <a:bodyPr wrap="square" rtlCol="0">
            <a:sp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配置质量门禁管理员</a:t>
            </a:r>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12" grpId="0"/>
      <p:bldP spid="12" grpId="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rPr>
              <a:t>配置令牌</a:t>
            </a:r>
            <a:endParaRPr lang="zh-CN"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8" name="文本框 7"/>
          <p:cNvSpPr txBox="1"/>
          <p:nvPr/>
        </p:nvSpPr>
        <p:spPr>
          <a:xfrm>
            <a:off x="1237615" y="1493520"/>
            <a:ext cx="2927985" cy="523875"/>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 </a:t>
            </a:r>
            <a:r>
              <a:rPr lang="en-US" sz="2670" b="1">
                <a:latin typeface="微软雅黑" panose="020B0503020204020204" charset="-122"/>
                <a:ea typeface="微软雅黑" panose="020B0503020204020204" charset="-122"/>
                <a:cs typeface="微软雅黑" panose="020B0503020204020204" charset="-122"/>
              </a:rPr>
              <a:t>sonar</a:t>
            </a:r>
            <a:r>
              <a:rPr lang="zh-CN" altLang="en-US" sz="2670" b="1">
                <a:latin typeface="微软雅黑" panose="020B0503020204020204" charset="-122"/>
                <a:ea typeface="微软雅黑" panose="020B0503020204020204" charset="-122"/>
                <a:cs typeface="微软雅黑" panose="020B0503020204020204" charset="-122"/>
              </a:rPr>
              <a:t>创建令牌</a:t>
            </a: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1199515" y="1988820"/>
            <a:ext cx="4344035" cy="2056130"/>
          </a:xfrm>
          <a:prstGeom prst="rect">
            <a:avLst/>
          </a:prstGeom>
        </p:spPr>
      </p:pic>
      <p:sp>
        <p:nvSpPr>
          <p:cNvPr id="5" name="文本框 4"/>
          <p:cNvSpPr txBox="1"/>
          <p:nvPr/>
        </p:nvSpPr>
        <p:spPr>
          <a:xfrm>
            <a:off x="5466715" y="1513840"/>
            <a:ext cx="6115050" cy="501650"/>
          </a:xfrm>
          <a:prstGeom prst="rect">
            <a:avLst/>
          </a:prstGeom>
          <a:noFill/>
        </p:spPr>
        <p:txBody>
          <a:bodyPr wrap="square" rtlCol="0">
            <a:spAutoFit/>
          </a:bodyPr>
          <a:p>
            <a:r>
              <a:rPr lang="en-US" altLang="zh-CN" sz="2670" b="1">
                <a:latin typeface="微软雅黑" panose="020B0503020204020204" charset="-122"/>
                <a:ea typeface="微软雅黑" panose="020B0503020204020204" charset="-122"/>
                <a:cs typeface="微软雅黑" panose="020B0503020204020204" charset="-122"/>
              </a:rPr>
              <a:t># Jenkins</a:t>
            </a:r>
            <a:r>
              <a:rPr lang="zh-CN" altLang="en-US" sz="2670" b="1">
                <a:latin typeface="微软雅黑" panose="020B0503020204020204" charset="-122"/>
                <a:ea typeface="微软雅黑" panose="020B0503020204020204" charset="-122"/>
                <a:cs typeface="微软雅黑" panose="020B0503020204020204" charset="-122"/>
              </a:rPr>
              <a:t>配置可以加接到</a:t>
            </a:r>
            <a:r>
              <a:rPr lang="en-US" altLang="zh-CN" sz="2670" b="1">
                <a:latin typeface="微软雅黑" panose="020B0503020204020204" charset="-122"/>
                <a:ea typeface="微软雅黑" panose="020B0503020204020204" charset="-122"/>
                <a:cs typeface="微软雅黑" panose="020B0503020204020204" charset="-122"/>
              </a:rPr>
              <a:t>sonar</a:t>
            </a:r>
            <a:r>
              <a:rPr lang="zh-CN" altLang="en-US" sz="2670" b="1">
                <a:latin typeface="微软雅黑" panose="020B0503020204020204" charset="-122"/>
                <a:ea typeface="微软雅黑" panose="020B0503020204020204" charset="-122"/>
                <a:cs typeface="微软雅黑" panose="020B0503020204020204" charset="-122"/>
              </a:rPr>
              <a:t>的令牌</a:t>
            </a: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nvPicPr>
        <p:blipFill>
          <a:blip r:embed="rId2"/>
          <a:stretch>
            <a:fillRect/>
          </a:stretch>
        </p:blipFill>
        <p:spPr>
          <a:xfrm>
            <a:off x="5807710" y="1988820"/>
            <a:ext cx="3534410" cy="24663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5" grpId="0"/>
      <p:bldP spid="5" grpId="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rPr>
              <a:t>配置</a:t>
            </a:r>
            <a:r>
              <a:rPr lang="en-US" altLang="zh-CN" sz="4000" b="1">
                <a:solidFill>
                  <a:srgbClr val="C9394A"/>
                </a:solidFill>
                <a:latin typeface="微软雅黑" panose="020B0503020204020204" charset="-122"/>
                <a:ea typeface="微软雅黑" panose="020B0503020204020204" charset="-122"/>
              </a:rPr>
              <a:t>Jenkins</a:t>
            </a:r>
            <a:endParaRPr lang="en-US" altLang="zh-CN"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8" name="文本框 7"/>
          <p:cNvSpPr txBox="1"/>
          <p:nvPr/>
        </p:nvSpPr>
        <p:spPr>
          <a:xfrm>
            <a:off x="1237615" y="1493520"/>
            <a:ext cx="7200265" cy="523875"/>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安装插件</a:t>
            </a:r>
            <a:r>
              <a:rPr sz="2670" b="1">
                <a:latin typeface="微软雅黑" panose="020B0503020204020204" charset="-122"/>
                <a:ea typeface="微软雅黑" panose="020B0503020204020204" charset="-122"/>
                <a:cs typeface="微软雅黑" panose="020B0503020204020204" charset="-122"/>
              </a:rPr>
              <a:t>SonarQube Scanner for Jenkins</a:t>
            </a:r>
            <a:endParaRPr sz="2670" b="1">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1127760" y="2079625"/>
            <a:ext cx="4784090" cy="39477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p:cNvSpPr/>
          <p:nvPr/>
        </p:nvSpPr>
        <p:spPr>
          <a:xfrm>
            <a:off x="-240030" y="1375410"/>
            <a:ext cx="12367895" cy="5278755"/>
          </a:xfrm>
          <a:prstGeom prst="rect">
            <a:avLst/>
          </a:prstGeom>
          <a:noFill/>
          <a:ln w="9525" cap="flat" cmpd="sng">
            <a:noFill/>
            <a:prstDash val="solid"/>
            <a:miter/>
          </a:ln>
        </p:spPr>
        <p:txBody>
          <a:bodyPr vert="horz" wrap="square" lIns="121920" tIns="60960" rIns="121920" bIns="60960" anchor="ctr" anchorCtr="0"/>
          <a:lstStyle/>
          <a:p>
            <a:pPr marL="0" indent="0">
              <a:buNone/>
            </a:pPr>
            <a:r>
              <a:rPr lang="en-US" altLang="zh-CN"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mn-ea"/>
              </a:rPr>
              <a:t>           </a:t>
            </a:r>
            <a:endParaRPr lang="en-US" altLang="zh-CN"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mn-ea"/>
            </a:endParaRPr>
          </a:p>
        </p:txBody>
      </p:sp>
      <p:sp>
        <p:nvSpPr>
          <p:cNvPr id="2" name="矩形"/>
          <p:cNvSpPr/>
          <p:nvPr/>
        </p:nvSpPr>
        <p:spPr>
          <a:xfrm>
            <a:off x="2463165" y="575310"/>
            <a:ext cx="7243445" cy="737870"/>
          </a:xfrm>
          <a:prstGeom prst="rect">
            <a:avLst/>
          </a:prstGeom>
          <a:noFill/>
          <a:ln w="9525" cap="flat" cmpd="sng">
            <a:noFill/>
            <a:prstDash val="solid"/>
            <a:miter/>
          </a:ln>
        </p:spPr>
        <p:txBody>
          <a:bodyPr vert="horz" wrap="none" lIns="121920" tIns="60960" rIns="121920" bIns="60960" anchor="t" anchorCtr="0">
            <a:noAutofit/>
          </a:bodyPr>
          <a:lstStyle/>
          <a:p>
            <a:pPr marL="0" indent="0" algn="ctr">
              <a:lnSpc>
                <a:spcPct val="100000"/>
              </a:lnSpc>
              <a:spcBef>
                <a:spcPts val="0"/>
              </a:spcBef>
              <a:spcAft>
                <a:spcPts val="0"/>
              </a:spcAft>
              <a:buNone/>
            </a:pPr>
            <a:r>
              <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rPr>
              <a:t>获取登录地址与密码</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1203960" y="1989455"/>
            <a:ext cx="9603740" cy="1742440"/>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获取访问地址</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NODE_IP=$(kubectl get nodes -n devops-tools -o jsonpath="{.items[0].status.addresses[0].address}")</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echo http://$NODE_IP:32000</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a:sym typeface="+mn-ea"/>
              </a:rPr>
              <a:t> </a:t>
            </a:r>
            <a:endParaRPr lang="zh-CN" altLang="en-US" sz="2670"/>
          </a:p>
          <a:p>
            <a:pPr marL="0" indent="0">
              <a:buNone/>
            </a:pPr>
            <a:endParaRPr lang="zh-CN" altLang="en-US" sz="2670"/>
          </a:p>
          <a:p>
            <a:endParaRPr lang="zh-CN" altLang="en-US" sz="2670" b="1">
              <a:latin typeface="微软雅黑" panose="020B0503020204020204" charset="-122"/>
              <a:ea typeface="微软雅黑" panose="020B0503020204020204" charset="-122"/>
            </a:endParaRPr>
          </a:p>
        </p:txBody>
      </p:sp>
      <p:sp>
        <p:nvSpPr>
          <p:cNvPr id="3" name="文本框 2"/>
          <p:cNvSpPr txBox="1"/>
          <p:nvPr/>
        </p:nvSpPr>
        <p:spPr>
          <a:xfrm>
            <a:off x="1163320" y="4293235"/>
            <a:ext cx="10534015" cy="1648460"/>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获取密码</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kubectl exec -it 你的</a:t>
            </a:r>
            <a:r>
              <a:rPr lang="en-US" altLang="zh-CN" sz="2670" b="1">
                <a:latin typeface="微软雅黑" panose="020B0503020204020204" charset="-122"/>
                <a:ea typeface="微软雅黑" panose="020B0503020204020204" charset="-122"/>
                <a:cs typeface="微软雅黑" panose="020B0503020204020204" charset="-122"/>
                <a:sym typeface="+mn-ea"/>
              </a:rPr>
              <a:t>pod-name </a:t>
            </a:r>
            <a:r>
              <a:rPr lang="zh-CN" altLang="en-US" sz="2670" b="1">
                <a:latin typeface="微软雅黑" panose="020B0503020204020204" charset="-122"/>
                <a:ea typeface="微软雅黑" panose="020B0503020204020204" charset="-122"/>
                <a:cs typeface="微软雅黑" panose="020B0503020204020204" charset="-122"/>
                <a:sym typeface="+mn-ea"/>
              </a:rPr>
              <a:t>cat /var/jenkins_home/secrets/initialAdminPassword -n devops-tools</a:t>
            </a:r>
            <a:endParaRPr lang="zh-CN" altLang="en-US" sz="2670" b="1">
              <a:latin typeface="微软雅黑" panose="020B0503020204020204" charset="-122"/>
              <a:ea typeface="微软雅黑" panose="020B0503020204020204" charset="-122"/>
              <a:cs typeface="微软雅黑" panose="020B0503020204020204" charset="-122"/>
            </a:endParaRPr>
          </a:p>
          <a:p>
            <a:pPr marL="266700" algn="just">
              <a:lnSpc>
                <a:spcPct val="100000"/>
              </a:lnSpc>
              <a:spcBef>
                <a:spcPts val="0"/>
              </a:spcBef>
              <a:spcAft>
                <a:spcPts val="0"/>
              </a:spcAft>
              <a:buClr>
                <a:srgbClr val="C00000"/>
              </a:buClr>
              <a:buFont typeface="Wingdings" panose="05000000000000000000" charset="0"/>
            </a:pPr>
            <a:r>
              <a:rPr lang="en-US" altLang="zh-CN" sz="2670" b="1" kern="100">
                <a:latin typeface="微软雅黑" panose="020B0503020204020204" charset="-122"/>
                <a:ea typeface="微软雅黑" panose="020B0503020204020204" charset="-122"/>
                <a:cs typeface="Times New Roman" panose="02020603050405020304" charset="0"/>
                <a:sym typeface="+mn-ea"/>
              </a:rPr>
              <a:t>    </a:t>
            </a:r>
            <a:endParaRPr lang="en-US" altLang="zh-CN" sz="2670"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mn-ea"/>
            </a:endParaRPr>
          </a:p>
          <a:p>
            <a:endParaRPr lang="zh-CN" altLang="en-US" sz="267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ppt_x"/>
                                          </p:val>
                                        </p:tav>
                                        <p:tav tm="100000">
                                          <p:val>
                                            <p:strVal val="#ppt_x"/>
                                          </p:val>
                                        </p:tav>
                                      </p:tavLst>
                                    </p:anim>
                                    <p:anim calcmode="lin" valueType="num">
                                      <p:cBhvr additive="base">
                                        <p:cTn id="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1" grpId="1"/>
      <p:bldP spid="5" grpId="0"/>
      <p:bldP spid="5" grpId="1"/>
      <p:bldP spid="3" grpId="0"/>
      <p:bldP spid="3" grpId="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rPr>
              <a:t>流水线使用</a:t>
            </a:r>
            <a:r>
              <a:rPr lang="en-US" altLang="zh-CN" sz="4000" b="1">
                <a:solidFill>
                  <a:srgbClr val="C9394A"/>
                </a:solidFill>
                <a:latin typeface="微软雅黑" panose="020B0503020204020204" charset="-122"/>
                <a:ea typeface="微软雅黑" panose="020B0503020204020204" charset="-122"/>
              </a:rPr>
              <a:t>sonar</a:t>
            </a:r>
            <a:r>
              <a:rPr lang="zh-CN" altLang="en-US" sz="4000" b="1">
                <a:solidFill>
                  <a:srgbClr val="C9394A"/>
                </a:solidFill>
                <a:latin typeface="微软雅黑" panose="020B0503020204020204" charset="-122"/>
                <a:ea typeface="微软雅黑" panose="020B0503020204020204" charset="-122"/>
              </a:rPr>
              <a:t>扫描</a:t>
            </a:r>
            <a:endParaRPr lang="zh-CN" altLang="en-US"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8" name="文本框 7"/>
          <p:cNvSpPr txBox="1"/>
          <p:nvPr/>
        </p:nvSpPr>
        <p:spPr>
          <a:xfrm>
            <a:off x="1237615" y="1350010"/>
            <a:ext cx="9848215" cy="523875"/>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sz="2670" b="1">
                <a:latin typeface="微软雅黑" panose="020B0503020204020204" charset="-122"/>
                <a:ea typeface="微软雅黑" panose="020B0503020204020204" charset="-122"/>
                <a:cs typeface="微软雅黑" panose="020B0503020204020204" charset="-122"/>
              </a:rPr>
              <a:t>使用官方</a:t>
            </a:r>
            <a:r>
              <a:rPr lang="en-US" altLang="zh-CN" sz="2670" b="1">
                <a:latin typeface="微软雅黑" panose="020B0503020204020204" charset="-122"/>
                <a:ea typeface="微软雅黑" panose="020B0503020204020204" charset="-122"/>
                <a:cs typeface="微软雅黑" panose="020B0503020204020204" charset="-122"/>
              </a:rPr>
              <a:t>sonarsource/sonar-scanner-cli</a:t>
            </a:r>
            <a:r>
              <a:rPr lang="zh-CN" altLang="en-US" sz="2670" b="1">
                <a:latin typeface="微软雅黑" panose="020B0503020204020204" charset="-122"/>
                <a:ea typeface="微软雅黑" panose="020B0503020204020204" charset="-122"/>
                <a:cs typeface="微软雅黑" panose="020B0503020204020204" charset="-122"/>
              </a:rPr>
              <a:t>镜像进行代码扫描</a:t>
            </a:r>
            <a:endParaRPr lang="en-US" altLang="zh-CN" sz="2670" b="1">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3575050" y="1988820"/>
            <a:ext cx="4947285" cy="44081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4765" y="4439905"/>
            <a:ext cx="12190413" cy="915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TextBox 5"/>
          <p:cNvSpPr>
            <a:spLocks noChangeArrowheads="1"/>
          </p:cNvSpPr>
          <p:nvPr/>
        </p:nvSpPr>
        <p:spPr bwMode="auto">
          <a:xfrm>
            <a:off x="-96520" y="4436745"/>
            <a:ext cx="4894580" cy="91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sz="2665" dirty="0">
                <a:solidFill>
                  <a:schemeClr val="bg1"/>
                </a:solidFill>
                <a:latin typeface="微软雅黑" panose="020B0503020204020204" charset="-122"/>
                <a:ea typeface="微软雅黑" panose="020B0503020204020204" charset="-122"/>
              </a:rPr>
              <a:t>部署配置Meter</a:t>
            </a:r>
            <a:r>
              <a:rPr lang="en-US" sz="2665" dirty="0">
                <a:solidFill>
                  <a:schemeClr val="bg1"/>
                </a:solidFill>
                <a:latin typeface="微软雅黑" panose="020B0503020204020204" charset="-122"/>
                <a:ea typeface="微软雅黑" panose="020B0503020204020204" charset="-122"/>
              </a:rPr>
              <a:t>Sph</a:t>
            </a:r>
            <a:r>
              <a:rPr sz="2665" dirty="0">
                <a:solidFill>
                  <a:schemeClr val="bg1"/>
                </a:solidFill>
                <a:latin typeface="微软雅黑" panose="020B0503020204020204" charset="-122"/>
                <a:ea typeface="微软雅黑" panose="020B0503020204020204" charset="-122"/>
              </a:rPr>
              <a:t>ere并集成到Jenkins做接口测试</a:t>
            </a:r>
            <a:endParaRPr sz="2665" dirty="0">
              <a:solidFill>
                <a:schemeClr val="bg1"/>
              </a:solidFill>
              <a:latin typeface="微软雅黑" panose="020B0503020204020204" charset="-122"/>
              <a:ea typeface="微软雅黑" panose="020B0503020204020204" charset="-122"/>
            </a:endParaRPr>
          </a:p>
        </p:txBody>
      </p:sp>
      <p:sp>
        <p:nvSpPr>
          <p:cNvPr id="24" name="TextBox 5"/>
          <p:cNvSpPr>
            <a:spLocks noChangeArrowheads="1"/>
          </p:cNvSpPr>
          <p:nvPr/>
        </p:nvSpPr>
        <p:spPr bwMode="auto">
          <a:xfrm>
            <a:off x="7906639" y="4623712"/>
            <a:ext cx="427184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65" dirty="0">
                <a:solidFill>
                  <a:schemeClr val="bg1"/>
                </a:solidFill>
                <a:latin typeface="微软雅黑" panose="020B0503020204020204" charset="-122"/>
                <a:ea typeface="微软雅黑" panose="020B0503020204020204" charset="-122"/>
              </a:rPr>
              <a:t>Produced</a:t>
            </a:r>
            <a:r>
              <a:rPr lang="zh-CN" altLang="en-US" sz="2665" dirty="0">
                <a:solidFill>
                  <a:schemeClr val="bg1"/>
                </a:solidFill>
                <a:latin typeface="微软雅黑" panose="020B0503020204020204" charset="-122"/>
                <a:ea typeface="微软雅黑" panose="020B0503020204020204" charset="-122"/>
              </a:rPr>
              <a:t> </a:t>
            </a:r>
            <a:r>
              <a:rPr lang="en-US" altLang="zh-CN" sz="2665" dirty="0">
                <a:solidFill>
                  <a:schemeClr val="bg1"/>
                </a:solidFill>
                <a:latin typeface="微软雅黑" panose="020B0503020204020204" charset="-122"/>
                <a:ea typeface="微软雅黑" panose="020B0503020204020204" charset="-122"/>
              </a:rPr>
              <a:t>By</a:t>
            </a:r>
            <a:r>
              <a:rPr lang="zh-CN" altLang="en-US" sz="2665" dirty="0">
                <a:solidFill>
                  <a:schemeClr val="bg1"/>
                </a:solidFill>
                <a:latin typeface="微软雅黑" panose="020B0503020204020204" charset="-122"/>
                <a:ea typeface="微软雅黑" panose="020B0503020204020204" charset="-122"/>
              </a:rPr>
              <a:t> 小杨哥</a:t>
            </a:r>
            <a:endParaRPr lang="zh-CN" altLang="en-US" sz="2665" dirty="0">
              <a:solidFill>
                <a:schemeClr val="bg1"/>
              </a:solidFill>
              <a:latin typeface="微软雅黑" panose="020B0503020204020204" charset="-122"/>
              <a:ea typeface="微软雅黑" panose="020B0503020204020204" charset="-122"/>
            </a:endParaRPr>
          </a:p>
        </p:txBody>
      </p:sp>
      <p:sp>
        <p:nvSpPr>
          <p:cNvPr id="25" name="Freeform 5"/>
          <p:cNvSpPr/>
          <p:nvPr/>
        </p:nvSpPr>
        <p:spPr bwMode="auto">
          <a:xfrm rot="1855731">
            <a:off x="4094915" y="1008340"/>
            <a:ext cx="640224" cy="577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6" name="Freeform 5"/>
          <p:cNvSpPr/>
          <p:nvPr/>
        </p:nvSpPr>
        <p:spPr bwMode="auto">
          <a:xfrm rot="1855731">
            <a:off x="5415992" y="941361"/>
            <a:ext cx="341503" cy="3079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7" name="Freeform 5"/>
          <p:cNvSpPr/>
          <p:nvPr/>
        </p:nvSpPr>
        <p:spPr bwMode="auto">
          <a:xfrm rot="1855731">
            <a:off x="3108313" y="1202556"/>
            <a:ext cx="339851" cy="3064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8" name="Freeform 5"/>
          <p:cNvSpPr/>
          <p:nvPr/>
        </p:nvSpPr>
        <p:spPr bwMode="auto">
          <a:xfrm rot="1855731">
            <a:off x="6359329" y="1162215"/>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9" name="Freeform 5"/>
          <p:cNvSpPr/>
          <p:nvPr/>
        </p:nvSpPr>
        <p:spPr bwMode="auto">
          <a:xfrm rot="1855731">
            <a:off x="7487837" y="1033329"/>
            <a:ext cx="231795" cy="2089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30" name="Freeform 5"/>
          <p:cNvSpPr/>
          <p:nvPr/>
        </p:nvSpPr>
        <p:spPr bwMode="auto">
          <a:xfrm rot="1855731">
            <a:off x="8419381" y="1076584"/>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grpSp>
        <p:nvGrpSpPr>
          <p:cNvPr id="31" name="组合 30"/>
          <p:cNvGrpSpPr/>
          <p:nvPr/>
        </p:nvGrpSpPr>
        <p:grpSpPr>
          <a:xfrm>
            <a:off x="4642460" y="3604635"/>
            <a:ext cx="2811528" cy="2534911"/>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lumMod val="50000"/>
                    <a:lumOff val="50000"/>
                  </a:srgbClr>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grpSp>
      <p:grpSp>
        <p:nvGrpSpPr>
          <p:cNvPr id="35" name="71"/>
          <p:cNvGrpSpPr/>
          <p:nvPr>
            <p:custDataLst>
              <p:tags r:id="rId1"/>
            </p:custDataLst>
          </p:nvPr>
        </p:nvGrpSpPr>
        <p:grpSpPr>
          <a:xfrm>
            <a:off x="2647941" y="2077839"/>
            <a:ext cx="6683383" cy="1137067"/>
            <a:chOff x="4304043" y="1286668"/>
            <a:chExt cx="3837944" cy="2757793"/>
          </a:xfrm>
          <a:effectLst>
            <a:outerShdw blurRad="203200" dist="152400" dir="8100000" algn="tr" rotWithShape="0">
              <a:prstClr val="black">
                <a:alpha val="50000"/>
              </a:prstClr>
            </a:outerShdw>
          </a:effectLst>
        </p:grpSpPr>
        <p:sp>
          <p:nvSpPr>
            <p:cNvPr id="36" name="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73"/>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9"/>
          <p:cNvSpPr>
            <a:spLocks noChangeArrowheads="1"/>
          </p:cNvSpPr>
          <p:nvPr>
            <p:custDataLst>
              <p:tags r:id="rId2"/>
            </p:custDataLst>
          </p:nvPr>
        </p:nvSpPr>
        <p:spPr bwMode="auto">
          <a:xfrm>
            <a:off x="2740997" y="2321793"/>
            <a:ext cx="6679449" cy="7067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defRPr/>
            </a:pPr>
            <a:r>
              <a:rPr lang="zh-CN" altLang="en-US" sz="4000" b="1" kern="0" dirty="0">
                <a:solidFill>
                  <a:srgbClr val="C9394A"/>
                </a:solidFill>
                <a:latin typeface="微软雅黑" panose="020B0503020204020204" charset="-122"/>
                <a:ea typeface="微软雅黑" panose="020B0503020204020204" charset="-122"/>
              </a:rPr>
              <a:t>Jenkins快速入门</a:t>
            </a:r>
            <a:endParaRPr lang="zh-CN" altLang="en-US" sz="4000" b="1" kern="0" dirty="0">
              <a:solidFill>
                <a:srgbClr val="C9394A"/>
              </a:solidFill>
              <a:latin typeface="微软雅黑" panose="020B0503020204020204" charset="-122"/>
              <a:ea typeface="微软雅黑" panose="020B0503020204020204" charset="-122"/>
            </a:endParaRPr>
          </a:p>
        </p:txBody>
      </p:sp>
      <p:sp>
        <p:nvSpPr>
          <p:cNvPr id="18" name="圆角矩形"/>
          <p:cNvSpPr/>
          <p:nvPr/>
        </p:nvSpPr>
        <p:spPr>
          <a:xfrm>
            <a:off x="4860105" y="4558619"/>
            <a:ext cx="2399903" cy="611715"/>
          </a:xfrm>
          <a:prstGeom prst="roundRect">
            <a:avLst>
              <a:gd name="adj" fmla="val 16666"/>
            </a:avLst>
          </a:prstGeom>
          <a:noFill/>
          <a:ln w="38100" cap="flat" cmpd="sng">
            <a:noFill/>
            <a:prstDash val="solid"/>
            <a:round/>
          </a:ln>
          <a:effectLst>
            <a:outerShdw blurRad="40000" dist="20000" dir="5400000" rotWithShape="0">
              <a:srgbClr val="000000">
                <a:alpha val="37647"/>
              </a:srgbClr>
            </a:outerShdw>
          </a:effectLst>
        </p:spPr>
        <p:txBody>
          <a:bodyPr vert="horz" wrap="square" lIns="121920" tIns="60960" rIns="121920" bIns="60960" anchor="ctr" anchorCtr="0"/>
          <a:lstStyle/>
          <a:p>
            <a:pPr algn="ctr"/>
            <a:r>
              <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扫描实战</a:t>
            </a:r>
            <a:endPar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 calcmode="lin" valueType="num">
                                      <p:cBhvr>
                                        <p:cTn id="33" dur="1000" fill="hold"/>
                                        <p:tgtEl>
                                          <p:spTgt spid="29"/>
                                        </p:tgtEl>
                                        <p:attrNameLst>
                                          <p:attrName>style.rotation</p:attrName>
                                        </p:attrNameLst>
                                      </p:cBhvr>
                                      <p:tavLst>
                                        <p:tav tm="0">
                                          <p:val>
                                            <p:fltVal val="90"/>
                                          </p:val>
                                        </p:tav>
                                        <p:tav tm="100000">
                                          <p:val>
                                            <p:fltVal val="0"/>
                                          </p:val>
                                        </p:tav>
                                      </p:tavLst>
                                    </p:anim>
                                    <p:animEffect transition="in" filter="fade">
                                      <p:cBhvr>
                                        <p:cTn id="34" dur="1000"/>
                                        <p:tgtEl>
                                          <p:spTgt spid="2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style.rotation</p:attrName>
                                        </p:attrNameLst>
                                      </p:cBhvr>
                                      <p:tavLst>
                                        <p:tav tm="0">
                                          <p:val>
                                            <p:fltVal val="90"/>
                                          </p:val>
                                        </p:tav>
                                        <p:tav tm="100000">
                                          <p:val>
                                            <p:fltVal val="0"/>
                                          </p:val>
                                        </p:tav>
                                      </p:tavLst>
                                    </p:anim>
                                    <p:animEffect transition="in" filter="fade">
                                      <p:cBhvr>
                                        <p:cTn id="40" dur="1000"/>
                                        <p:tgtEl>
                                          <p:spTgt spid="3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250"/>
                                        <p:tgtEl>
                                          <p:spTgt spid="22"/>
                                        </p:tgtEl>
                                      </p:cBhvr>
                                    </p:animEffect>
                                  </p:childTnLst>
                                </p:cTn>
                              </p:par>
                            </p:childTnLst>
                          </p:cTn>
                        </p:par>
                        <p:par>
                          <p:cTn id="45" fill="hold">
                            <p:stCondLst>
                              <p:cond delay="1500"/>
                            </p:stCondLst>
                            <p:childTnLst>
                              <p:par>
                                <p:cTn id="46" presetID="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23"/>
                                        </p:tgtEl>
                                      </p:cBhvr>
                                    </p:animEffect>
                                  </p:childTnLst>
                                </p:cTn>
                              </p:par>
                            </p:childTnLst>
                          </p:cTn>
                        </p:par>
                        <p:par>
                          <p:cTn id="58" fill="hold">
                            <p:stCondLst>
                              <p:cond delay="2750"/>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4"/>
                                        </p:tgtEl>
                                        <p:attrNameLst>
                                          <p:attrName>ppt_y</p:attrName>
                                        </p:attrNameLst>
                                      </p:cBhvr>
                                      <p:tavLst>
                                        <p:tav tm="0">
                                          <p:val>
                                            <p:strVal val="#ppt_y"/>
                                          </p:val>
                                        </p:tav>
                                        <p:tav tm="100000">
                                          <p:val>
                                            <p:strVal val="#ppt_y"/>
                                          </p:val>
                                        </p:tav>
                                      </p:tavLst>
                                    </p:anim>
                                    <p:anim calcmode="lin" valueType="num">
                                      <p:cBhvr>
                                        <p:cTn id="6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65" dur="500" tmFilter="0,0; .5, 1; 1, 1"/>
                                        <p:tgtEl>
                                          <p:spTgt spid="24"/>
                                        </p:tgtEl>
                                      </p:cBhvr>
                                    </p:animEffect>
                                  </p:childTnLst>
                                </p:cTn>
                              </p:par>
                            </p:childTnLst>
                          </p:cTn>
                        </p:par>
                        <p:par>
                          <p:cTn id="66" fill="hold">
                            <p:stCondLst>
                              <p:cond delay="3950"/>
                            </p:stCondLst>
                            <p:childTnLst>
                              <p:par>
                                <p:cTn id="67" presetID="55"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strVal val="#ppt_w*0.70"/>
                                          </p:val>
                                        </p:tav>
                                        <p:tav tm="100000">
                                          <p:val>
                                            <p:strVal val="#ppt_w"/>
                                          </p:val>
                                        </p:tav>
                                      </p:tavLst>
                                    </p:anim>
                                    <p:anim calcmode="lin" valueType="num">
                                      <p:cBhvr>
                                        <p:cTn id="70" dur="500" fill="hold"/>
                                        <p:tgtEl>
                                          <p:spTgt spid="35"/>
                                        </p:tgtEl>
                                        <p:attrNameLst>
                                          <p:attrName>ppt_h</p:attrName>
                                        </p:attrNameLst>
                                      </p:cBhvr>
                                      <p:tavLst>
                                        <p:tav tm="0">
                                          <p:val>
                                            <p:strVal val="#ppt_h"/>
                                          </p:val>
                                        </p:tav>
                                        <p:tav tm="100000">
                                          <p:val>
                                            <p:strVal val="#ppt_h"/>
                                          </p:val>
                                        </p:tav>
                                      </p:tavLst>
                                    </p:anim>
                                    <p:animEffect transition="in" filter="fade">
                                      <p:cBhvr>
                                        <p:cTn id="71" dur="500"/>
                                        <p:tgtEl>
                                          <p:spTgt spid="35"/>
                                        </p:tgtEl>
                                      </p:cBhvr>
                                    </p:animEffect>
                                  </p:childTnLst>
                                </p:cTn>
                              </p:par>
                            </p:childTnLst>
                          </p:cTn>
                        </p:par>
                        <p:par>
                          <p:cTn id="72" fill="hold">
                            <p:stCondLst>
                              <p:cond delay="4450"/>
                            </p:stCondLst>
                            <p:childTnLst>
                              <p:par>
                                <p:cTn id="73" presetID="16" presetClass="entr" presetSubtype="2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1000"/>
                                        <p:tgtEl>
                                          <p:spTgt spid="38"/>
                                        </p:tgtEl>
                                      </p:cBhvr>
                                    </p:animEffect>
                                  </p:childTnLst>
                                </p:cTn>
                              </p:par>
                            </p:childTnLst>
                          </p:cTn>
                        </p:par>
                        <p:par>
                          <p:cTn id="76" fill="hold">
                            <p:stCondLst>
                              <p:cond delay="5450"/>
                            </p:stCondLst>
                            <p:childTnLst>
                              <p:par>
                                <p:cTn id="77" presetID="18" presetClass="entr" presetSubtype="1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strips(downLeft)">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utoUpdateAnimBg="0"/>
      <p:bldP spid="24" grpId="0" bldLvl="0" autoUpdateAnimBg="0"/>
      <p:bldP spid="25" grpId="0" bldLvl="0" animBg="1"/>
      <p:bldP spid="26" grpId="0" bldLvl="0" animBg="1"/>
      <p:bldP spid="27" grpId="0" bldLvl="0" animBg="1"/>
      <p:bldP spid="28" grpId="0" bldLvl="0" animBg="1"/>
      <p:bldP spid="29" grpId="0" bldLvl="0" animBg="1"/>
      <p:bldP spid="30" grpId="0" bldLvl="0" animBg="1"/>
      <p:bldP spid="38" grpId="0"/>
      <p:bldP spid="18" grpId="0" bldLvl="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000" b="1">
                <a:solidFill>
                  <a:srgbClr val="C9394A"/>
                </a:solidFill>
                <a:latin typeface="微软雅黑" panose="020B0503020204020204" charset="-122"/>
                <a:ea typeface="微软雅黑" panose="020B0503020204020204" charset="-122"/>
              </a:rPr>
              <a:t>MeterSphere</a:t>
            </a:r>
            <a:r>
              <a:rPr lang="zh-CN" altLang="en-US" sz="4000" b="1">
                <a:solidFill>
                  <a:srgbClr val="C9394A"/>
                </a:solidFill>
                <a:latin typeface="微软雅黑" panose="020B0503020204020204" charset="-122"/>
                <a:ea typeface="微软雅黑" panose="020B0503020204020204" charset="-122"/>
              </a:rPr>
              <a:t>介绍</a:t>
            </a:r>
            <a:endParaRPr lang="zh-CN" altLang="en-US"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8" name="文本框 7"/>
          <p:cNvSpPr txBox="1"/>
          <p:nvPr/>
        </p:nvSpPr>
        <p:spPr>
          <a:xfrm>
            <a:off x="1415415" y="1558925"/>
            <a:ext cx="9848215" cy="1731645"/>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MeterSphere 是一站式的开源持续测试平台，涵盖测试管理、接口测试、UI 测试和性能测试等功能，全面兼容 JMeter 等主流开源标准，有效助力开发和测试团队充分利用云弹性进行高度可扩展的自动化测试，加速高质量的软件交付。</a:t>
            </a:r>
            <a:endParaRPr lang="en-US" altLang="zh-CN"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rPr>
              <a:t>环境准备</a:t>
            </a:r>
            <a:endParaRPr lang="zh-CN" altLang="en-US"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8" name="文本框 7"/>
          <p:cNvSpPr txBox="1"/>
          <p:nvPr/>
        </p:nvSpPr>
        <p:spPr>
          <a:xfrm>
            <a:off x="2350770" y="1556385"/>
            <a:ext cx="8371840" cy="2009775"/>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操作系统: CentOS 7.x / Redhat 7.x</a:t>
            </a:r>
            <a:endParaRPr lang="en-US" altLang="zh-CN" sz="2670" b="1">
              <a:latin typeface="微软雅黑" panose="020B0503020204020204" charset="-122"/>
              <a:ea typeface="微软雅黑" panose="020B0503020204020204" charset="-122"/>
              <a:cs typeface="微软雅黑" panose="020B0503020204020204" charset="-122"/>
            </a:endParaRPr>
          </a:p>
          <a:p>
            <a:r>
              <a:rPr lang="en-US" altLang="zh-CN" sz="2670" b="1">
                <a:latin typeface="微软雅黑" panose="020B0503020204020204" charset="-122"/>
                <a:ea typeface="微软雅黑" panose="020B0503020204020204" charset="-122"/>
                <a:cs typeface="微软雅黑" panose="020B0503020204020204" charset="-122"/>
              </a:rPr>
              <a:t>CPU/内存: 最低要求 4C8G (企业版最低配置 8C16G)</a:t>
            </a:r>
            <a:endParaRPr lang="en-US" altLang="zh-CN" sz="2670" b="1">
              <a:latin typeface="微软雅黑" panose="020B0503020204020204" charset="-122"/>
              <a:ea typeface="微软雅黑" panose="020B0503020204020204" charset="-122"/>
              <a:cs typeface="微软雅黑" panose="020B0503020204020204" charset="-122"/>
            </a:endParaRPr>
          </a:p>
          <a:p>
            <a:r>
              <a:rPr lang="en-US" altLang="zh-CN" sz="2670" b="1">
                <a:latin typeface="微软雅黑" panose="020B0503020204020204" charset="-122"/>
                <a:ea typeface="微软雅黑" panose="020B0503020204020204" charset="-122"/>
                <a:cs typeface="微软雅黑" panose="020B0503020204020204" charset="-122"/>
              </a:rPr>
              <a:t>磁盘空间: 50G</a:t>
            </a:r>
            <a:endParaRPr lang="en-US" altLang="zh-CN" sz="2670" b="1">
              <a:latin typeface="微软雅黑" panose="020B0503020204020204" charset="-122"/>
              <a:ea typeface="微软雅黑" panose="020B0503020204020204" charset="-122"/>
              <a:cs typeface="微软雅黑" panose="020B0503020204020204" charset="-122"/>
            </a:endParaRPr>
          </a:p>
          <a:p>
            <a:r>
              <a:rPr lang="en-US" altLang="zh-CN" sz="2670" b="1">
                <a:latin typeface="微软雅黑" panose="020B0503020204020204" charset="-122"/>
                <a:ea typeface="微软雅黑" panose="020B0503020204020204" charset="-122"/>
                <a:cs typeface="微软雅黑" panose="020B0503020204020204" charset="-122"/>
              </a:rPr>
              <a:t>网络要求：可访问互联网</a:t>
            </a:r>
            <a:endParaRPr lang="en-US" altLang="zh-CN"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rPr>
              <a:t>部署</a:t>
            </a:r>
            <a:r>
              <a:rPr lang="en-US" altLang="zh-CN" sz="4000" b="1">
                <a:solidFill>
                  <a:srgbClr val="C9394A"/>
                </a:solidFill>
                <a:latin typeface="微软雅黑" panose="020B0503020204020204" charset="-122"/>
                <a:ea typeface="微软雅黑" panose="020B0503020204020204" charset="-122"/>
              </a:rPr>
              <a:t>MeterSphere</a:t>
            </a:r>
            <a:endParaRPr lang="en-US" altLang="zh-CN"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8" name="文本框 7"/>
          <p:cNvSpPr txBox="1"/>
          <p:nvPr/>
        </p:nvSpPr>
        <p:spPr>
          <a:xfrm>
            <a:off x="1166495" y="1556385"/>
            <a:ext cx="10191115" cy="1661795"/>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curl -sSL   https://resource.fit2cloud.com/metersphere/metersphere/releases/latest/download/quick_start.sh | bash</a:t>
            </a:r>
            <a:endParaRPr lang="en-US" altLang="zh-CN" sz="2670" b="1">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1166495" y="3284855"/>
            <a:ext cx="10191115" cy="1661795"/>
          </a:xfrm>
          <a:prstGeom prst="rect">
            <a:avLst/>
          </a:prstGeom>
          <a:noFill/>
        </p:spPr>
        <p:txBody>
          <a:bodyPr wrap="square" rtlCol="0">
            <a:noAutofit/>
          </a:bodyPr>
          <a:p>
            <a:r>
              <a:rPr lang="zh-CN" altLang="en-US" sz="2670" b="1">
                <a:latin typeface="微软雅黑" panose="020B0503020204020204" charset="-122"/>
                <a:ea typeface="微软雅黑" panose="020B0503020204020204" charset="-122"/>
                <a:cs typeface="微软雅黑" panose="020B0503020204020204" charset="-122"/>
              </a:rPr>
              <a:t>访问</a:t>
            </a:r>
            <a:r>
              <a:rPr lang="en-US" altLang="zh-CN" sz="2670" b="1">
                <a:latin typeface="微软雅黑" panose="020B0503020204020204" charset="-122"/>
                <a:ea typeface="微软雅黑" panose="020B0503020204020204" charset="-122"/>
                <a:cs typeface="微软雅黑" panose="020B0503020204020204" charset="-122"/>
              </a:rPr>
              <a:t>MeterSphere</a:t>
            </a:r>
            <a:endParaRPr lang="en-US" altLang="zh-CN" sz="2670" b="1">
              <a:latin typeface="微软雅黑" panose="020B0503020204020204" charset="-122"/>
              <a:ea typeface="微软雅黑" panose="020B0503020204020204" charset="-122"/>
              <a:cs typeface="微软雅黑" panose="020B0503020204020204" charset="-122"/>
            </a:endParaRPr>
          </a:p>
          <a:p>
            <a:r>
              <a:rPr lang="en-US" altLang="zh-CN" sz="2670" b="1">
                <a:latin typeface="微软雅黑" panose="020B0503020204020204" charset="-122"/>
                <a:ea typeface="微软雅黑" panose="020B0503020204020204" charset="-122"/>
                <a:cs typeface="微软雅黑" panose="020B0503020204020204" charset="-122"/>
              </a:rPr>
              <a:t>地址: http://目标服务器IP地址:8081</a:t>
            </a:r>
            <a:endParaRPr lang="en-US" altLang="zh-CN" sz="2670" b="1">
              <a:latin typeface="微软雅黑" panose="020B0503020204020204" charset="-122"/>
              <a:ea typeface="微软雅黑" panose="020B0503020204020204" charset="-122"/>
              <a:cs typeface="微软雅黑" panose="020B0503020204020204" charset="-122"/>
            </a:endParaRPr>
          </a:p>
          <a:p>
            <a:r>
              <a:rPr lang="en-US" altLang="zh-CN" sz="2670" b="1">
                <a:latin typeface="微软雅黑" panose="020B0503020204020204" charset="-122"/>
                <a:ea typeface="微软雅黑" panose="020B0503020204020204" charset="-122"/>
                <a:cs typeface="微软雅黑" panose="020B0503020204020204" charset="-122"/>
              </a:rPr>
              <a:t>用户名: admin</a:t>
            </a:r>
            <a:endParaRPr lang="en-US" altLang="zh-CN" sz="2670" b="1">
              <a:latin typeface="微软雅黑" panose="020B0503020204020204" charset="-122"/>
              <a:ea typeface="微软雅黑" panose="020B0503020204020204" charset="-122"/>
              <a:cs typeface="微软雅黑" panose="020B0503020204020204" charset="-122"/>
            </a:endParaRPr>
          </a:p>
          <a:p>
            <a:r>
              <a:rPr lang="en-US" altLang="zh-CN" sz="2670" b="1">
                <a:latin typeface="微软雅黑" panose="020B0503020204020204" charset="-122"/>
                <a:ea typeface="微软雅黑" panose="020B0503020204020204" charset="-122"/>
                <a:cs typeface="微软雅黑" panose="020B0503020204020204" charset="-122"/>
              </a:rPr>
              <a:t>密码: metersphere</a:t>
            </a:r>
            <a:endParaRPr lang="en-US" altLang="zh-CN"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3" grpId="0"/>
      <p:bldP spid="3" grpId="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9600" y="116523"/>
            <a:ext cx="10972800" cy="1143000"/>
          </a:xfrm>
        </p:spPr>
        <p:txBody>
          <a:bodyPr/>
          <a:p>
            <a:r>
              <a:rPr lang="zh-CN" altLang="en-US" sz="4000" b="1">
                <a:solidFill>
                  <a:srgbClr val="C9394A"/>
                </a:solidFill>
                <a:latin typeface="微软雅黑" panose="020B0503020204020204" charset="-122"/>
                <a:ea typeface="微软雅黑" panose="020B0503020204020204" charset="-122"/>
              </a:rPr>
              <a:t>配置</a:t>
            </a:r>
            <a:r>
              <a:rPr lang="en-US" altLang="zh-CN" sz="4000" b="1">
                <a:solidFill>
                  <a:srgbClr val="C9394A"/>
                </a:solidFill>
                <a:latin typeface="微软雅黑" panose="020B0503020204020204" charset="-122"/>
                <a:ea typeface="微软雅黑" panose="020B0503020204020204" charset="-122"/>
              </a:rPr>
              <a:t>LDAP</a:t>
            </a:r>
            <a:endParaRPr lang="en-US" altLang="zh-CN"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3" name="文本框 2"/>
          <p:cNvSpPr txBox="1"/>
          <p:nvPr/>
        </p:nvSpPr>
        <p:spPr>
          <a:xfrm>
            <a:off x="1166495" y="3284855"/>
            <a:ext cx="10191115" cy="1661795"/>
          </a:xfrm>
          <a:prstGeom prst="rect">
            <a:avLst/>
          </a:prstGeom>
          <a:noFill/>
        </p:spPr>
        <p:txBody>
          <a:bodyPr wrap="square" rtlCol="0">
            <a:noAutofit/>
          </a:bodyPr>
          <a:p>
            <a:endParaRPr lang="en-US" altLang="zh-CN" sz="267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3792220" y="1412875"/>
            <a:ext cx="4553585" cy="4618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rPr>
              <a:t>创建</a:t>
            </a:r>
            <a:r>
              <a:rPr lang="en-US" altLang="zh-CN" sz="4000" b="1">
                <a:solidFill>
                  <a:srgbClr val="C9394A"/>
                </a:solidFill>
                <a:latin typeface="微软雅黑" panose="020B0503020204020204" charset="-122"/>
                <a:ea typeface="微软雅黑" panose="020B0503020204020204" charset="-122"/>
              </a:rPr>
              <a:t>AKSK</a:t>
            </a:r>
            <a:endParaRPr lang="en-US" altLang="zh-CN"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8" name="文本框 7"/>
          <p:cNvSpPr txBox="1"/>
          <p:nvPr/>
        </p:nvSpPr>
        <p:spPr>
          <a:xfrm>
            <a:off x="2780665" y="1489075"/>
            <a:ext cx="6630035" cy="519430"/>
          </a:xfrm>
          <a:prstGeom prst="rect">
            <a:avLst/>
          </a:prstGeom>
          <a:noFill/>
        </p:spPr>
        <p:txBody>
          <a:bodyPr wrap="square" rtlCol="0">
            <a:noAutofit/>
          </a:bodyPr>
          <a:p>
            <a:r>
              <a:rPr lang="zh-CN" altLang="en-US" sz="2670" b="1">
                <a:latin typeface="微软雅黑" panose="020B0503020204020204" charset="-122"/>
                <a:ea typeface="微软雅黑" panose="020B0503020204020204" charset="-122"/>
                <a:cs typeface="微软雅黑" panose="020B0503020204020204" charset="-122"/>
              </a:rPr>
              <a:t>创建</a:t>
            </a:r>
            <a:r>
              <a:rPr lang="en-US" altLang="zh-CN" sz="2670" b="1">
                <a:latin typeface="微软雅黑" panose="020B0503020204020204" charset="-122"/>
                <a:ea typeface="微软雅黑" panose="020B0503020204020204" charset="-122"/>
                <a:cs typeface="微软雅黑" panose="020B0503020204020204" charset="-122"/>
              </a:rPr>
              <a:t>AKSK</a:t>
            </a:r>
            <a:r>
              <a:rPr lang="zh-CN" altLang="en-US" sz="2670" b="1">
                <a:latin typeface="微软雅黑" panose="020B0503020204020204" charset="-122"/>
                <a:ea typeface="微软雅黑" panose="020B0503020204020204" charset="-122"/>
                <a:cs typeface="微软雅黑" panose="020B0503020204020204" charset="-122"/>
              </a:rPr>
              <a:t>用于</a:t>
            </a:r>
            <a:r>
              <a:rPr lang="en-US" altLang="zh-CN" sz="2670" b="1">
                <a:latin typeface="微软雅黑" panose="020B0503020204020204" charset="-122"/>
                <a:ea typeface="微软雅黑" panose="020B0503020204020204" charset="-122"/>
                <a:cs typeface="微软雅黑" panose="020B0503020204020204" charset="-122"/>
              </a:rPr>
              <a:t>Jenkins</a:t>
            </a:r>
            <a:r>
              <a:rPr lang="zh-CN" altLang="en-US" sz="2670" b="1">
                <a:latin typeface="微软雅黑" panose="020B0503020204020204" charset="-122"/>
                <a:ea typeface="微软雅黑" panose="020B0503020204020204" charset="-122"/>
                <a:cs typeface="微软雅黑" panose="020B0503020204020204" charset="-122"/>
              </a:rPr>
              <a:t>接入</a:t>
            </a:r>
            <a:r>
              <a:rPr lang="en-US" altLang="zh-CN" sz="2670" b="1">
                <a:latin typeface="微软雅黑" panose="020B0503020204020204" charset="-122"/>
                <a:ea typeface="微软雅黑" panose="020B0503020204020204" charset="-122"/>
                <a:cs typeface="微软雅黑" panose="020B0503020204020204" charset="-122"/>
              </a:rPr>
              <a:t>MeterShpere</a:t>
            </a:r>
            <a:endParaRPr lang="en-US" altLang="zh-CN" sz="2670" b="1">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1166495" y="3284855"/>
            <a:ext cx="10191115" cy="1661795"/>
          </a:xfrm>
          <a:prstGeom prst="rect">
            <a:avLst/>
          </a:prstGeom>
          <a:noFill/>
        </p:spPr>
        <p:txBody>
          <a:bodyPr wrap="square" rtlCol="0">
            <a:noAutofit/>
          </a:bodyPr>
          <a:p>
            <a:endParaRPr lang="en-US" altLang="zh-CN" sz="267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911860" y="2204720"/>
            <a:ext cx="10622915" cy="33680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rPr>
              <a:t>项目环境配置</a:t>
            </a:r>
            <a:endParaRPr lang="zh-CN"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8" name="文本框 7"/>
          <p:cNvSpPr txBox="1"/>
          <p:nvPr/>
        </p:nvSpPr>
        <p:spPr>
          <a:xfrm>
            <a:off x="1271905" y="1484630"/>
            <a:ext cx="2409825" cy="519430"/>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项目配置</a:t>
            </a: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1199515" y="3213100"/>
            <a:ext cx="10191115" cy="1661795"/>
          </a:xfrm>
          <a:prstGeom prst="rect">
            <a:avLst/>
          </a:prstGeom>
          <a:noFill/>
        </p:spPr>
        <p:txBody>
          <a:bodyPr wrap="square" rtlCol="0">
            <a:noAutofit/>
          </a:bodyPr>
          <a:p>
            <a:endParaRPr lang="en-US" altLang="zh-CN" sz="267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610235" y="2070735"/>
            <a:ext cx="5370195" cy="3795395"/>
          </a:xfrm>
          <a:prstGeom prst="rect">
            <a:avLst/>
          </a:prstGeom>
        </p:spPr>
      </p:pic>
      <p:pic>
        <p:nvPicPr>
          <p:cNvPr id="7" name="图片 6"/>
          <p:cNvPicPr>
            <a:picLocks noChangeAspect="1"/>
          </p:cNvPicPr>
          <p:nvPr/>
        </p:nvPicPr>
        <p:blipFill>
          <a:blip r:embed="rId2"/>
          <a:stretch>
            <a:fillRect/>
          </a:stretch>
        </p:blipFill>
        <p:spPr>
          <a:xfrm>
            <a:off x="5980430" y="2060575"/>
            <a:ext cx="5477510" cy="3805555"/>
          </a:xfrm>
          <a:prstGeom prst="rect">
            <a:avLst/>
          </a:prstGeom>
        </p:spPr>
      </p:pic>
      <p:sp>
        <p:nvSpPr>
          <p:cNvPr id="10" name="文本框 9"/>
          <p:cNvSpPr txBox="1"/>
          <p:nvPr/>
        </p:nvSpPr>
        <p:spPr>
          <a:xfrm>
            <a:off x="6311900" y="1484630"/>
            <a:ext cx="2409825" cy="519430"/>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环境配置</a:t>
            </a:r>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P spid="10" grpId="0"/>
      <p:bldP spid="10" grpId="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rPr>
              <a:t>测试接口定义</a:t>
            </a:r>
            <a:endParaRPr lang="zh-CN"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8" name="文本框 7"/>
          <p:cNvSpPr txBox="1"/>
          <p:nvPr/>
        </p:nvSpPr>
        <p:spPr>
          <a:xfrm>
            <a:off x="1271905" y="1484630"/>
            <a:ext cx="2409825" cy="519430"/>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定义接口</a:t>
            </a: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1199515" y="3213100"/>
            <a:ext cx="10191115" cy="1661795"/>
          </a:xfrm>
          <a:prstGeom prst="rect">
            <a:avLst/>
          </a:prstGeom>
          <a:noFill/>
        </p:spPr>
        <p:txBody>
          <a:bodyPr wrap="square" rtlCol="0">
            <a:noAutofit/>
          </a:bodyPr>
          <a:p>
            <a:endParaRPr lang="en-US" altLang="zh-CN" sz="2670" b="1">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7522845" y="1484630"/>
            <a:ext cx="3575685" cy="519430"/>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关联测试计划</a:t>
            </a: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9" name="图片 8"/>
          <p:cNvPicPr>
            <a:picLocks noChangeAspect="1"/>
          </p:cNvPicPr>
          <p:nvPr/>
        </p:nvPicPr>
        <p:blipFill>
          <a:blip r:embed="rId1"/>
          <a:stretch>
            <a:fillRect/>
          </a:stretch>
        </p:blipFill>
        <p:spPr>
          <a:xfrm>
            <a:off x="767715" y="2004060"/>
            <a:ext cx="4893945" cy="4217035"/>
          </a:xfrm>
          <a:prstGeom prst="rect">
            <a:avLst/>
          </a:prstGeom>
        </p:spPr>
      </p:pic>
      <p:pic>
        <p:nvPicPr>
          <p:cNvPr id="12" name="图片 11"/>
          <p:cNvPicPr>
            <a:picLocks noChangeAspect="1"/>
          </p:cNvPicPr>
          <p:nvPr/>
        </p:nvPicPr>
        <p:blipFill>
          <a:blip r:embed="rId2"/>
          <a:stretch>
            <a:fillRect/>
          </a:stretch>
        </p:blipFill>
        <p:spPr>
          <a:xfrm>
            <a:off x="5808345" y="2103120"/>
            <a:ext cx="5702300" cy="408876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P spid="10" grpId="0"/>
      <p:bldP spid="10" grpId="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rPr>
              <a:t>用户权限与告警配置</a:t>
            </a:r>
            <a:endParaRPr lang="zh-CN"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8" name="文本框 7"/>
          <p:cNvSpPr txBox="1"/>
          <p:nvPr/>
        </p:nvSpPr>
        <p:spPr>
          <a:xfrm>
            <a:off x="1271905" y="1196340"/>
            <a:ext cx="2745740" cy="519430"/>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配置用户权限</a:t>
            </a: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1199515" y="3213100"/>
            <a:ext cx="10191115" cy="1661795"/>
          </a:xfrm>
          <a:prstGeom prst="rect">
            <a:avLst/>
          </a:prstGeom>
          <a:noFill/>
        </p:spPr>
        <p:txBody>
          <a:bodyPr wrap="square" rtlCol="0">
            <a:noAutofit/>
          </a:bodyPr>
          <a:p>
            <a:endParaRPr lang="en-US" altLang="zh-CN" sz="2670" b="1">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1343660" y="3933190"/>
            <a:ext cx="2541270" cy="519430"/>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配置发送告警</a:t>
            </a: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4274820" y="1268730"/>
            <a:ext cx="7115810" cy="2586990"/>
          </a:xfrm>
          <a:prstGeom prst="rect">
            <a:avLst/>
          </a:prstGeom>
        </p:spPr>
      </p:pic>
      <p:pic>
        <p:nvPicPr>
          <p:cNvPr id="5" name="图片 4"/>
          <p:cNvPicPr>
            <a:picLocks noChangeAspect="1"/>
          </p:cNvPicPr>
          <p:nvPr/>
        </p:nvPicPr>
        <p:blipFill>
          <a:blip r:embed="rId2"/>
          <a:stretch>
            <a:fillRect/>
          </a:stretch>
        </p:blipFill>
        <p:spPr>
          <a:xfrm>
            <a:off x="4296410" y="3933190"/>
            <a:ext cx="6939915" cy="25952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500" fill="hold"/>
                                        <p:tgtEl>
                                          <p:spTgt spid="5"/>
                                        </p:tgtEl>
                                        <p:attrNameLst>
                                          <p:attrName>ppt_x</p:attrName>
                                        </p:attrNameLst>
                                      </p:cBhvr>
                                      <p:tavLst>
                                        <p:tav tm="0">
                                          <p:val>
                                            <p:strVal val="#ppt_x"/>
                                          </p:val>
                                        </p:tav>
                                        <p:tav tm="100000">
                                          <p:val>
                                            <p:strVal val="#ppt_x"/>
                                          </p:val>
                                        </p:tav>
                                      </p:tavLst>
                                    </p:anim>
                                    <p:anim calcmode="lin" valueType="num">
                                      <p:cBhvr additive="base">
                                        <p:cTn id="3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P spid="10" grpId="0"/>
      <p:bldP spid="10"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4439905"/>
            <a:ext cx="12190413" cy="915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TextBox 5"/>
          <p:cNvSpPr>
            <a:spLocks noChangeArrowheads="1"/>
          </p:cNvSpPr>
          <p:nvPr/>
        </p:nvSpPr>
        <p:spPr bwMode="auto">
          <a:xfrm>
            <a:off x="-24130" y="4623435"/>
            <a:ext cx="472059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665" dirty="0">
                <a:solidFill>
                  <a:schemeClr val="bg1"/>
                </a:solidFill>
                <a:latin typeface="微软雅黑" panose="020B0503020204020204" charset="-122"/>
                <a:ea typeface="微软雅黑" panose="020B0503020204020204" charset="-122"/>
              </a:rPr>
              <a:t>怎样将</a:t>
            </a:r>
            <a:r>
              <a:rPr lang="en-US" altLang="zh-CN" sz="2665" dirty="0">
                <a:solidFill>
                  <a:schemeClr val="bg1"/>
                </a:solidFill>
                <a:latin typeface="微软雅黑" panose="020B0503020204020204" charset="-122"/>
                <a:ea typeface="微软雅黑" panose="020B0503020204020204" charset="-122"/>
              </a:rPr>
              <a:t>jenkins</a:t>
            </a:r>
            <a:r>
              <a:rPr lang="zh-CN" altLang="en-US" sz="2665" dirty="0">
                <a:solidFill>
                  <a:schemeClr val="bg1"/>
                </a:solidFill>
                <a:latin typeface="微软雅黑" panose="020B0503020204020204" charset="-122"/>
                <a:ea typeface="微软雅黑" panose="020B0503020204020204" charset="-122"/>
              </a:rPr>
              <a:t>接入</a:t>
            </a:r>
            <a:r>
              <a:rPr lang="en-US" altLang="zh-CN" sz="2665" dirty="0">
                <a:solidFill>
                  <a:schemeClr val="bg1"/>
                </a:solidFill>
                <a:latin typeface="微软雅黑" panose="020B0503020204020204" charset="-122"/>
                <a:ea typeface="微软雅黑" panose="020B0503020204020204" charset="-122"/>
              </a:rPr>
              <a:t>OpenLdap</a:t>
            </a:r>
            <a:endParaRPr lang="en-US" altLang="zh-CN" sz="2665" dirty="0">
              <a:solidFill>
                <a:schemeClr val="bg1"/>
              </a:solidFill>
              <a:latin typeface="微软雅黑" panose="020B0503020204020204" charset="-122"/>
              <a:ea typeface="微软雅黑" panose="020B0503020204020204" charset="-122"/>
            </a:endParaRPr>
          </a:p>
        </p:txBody>
      </p:sp>
      <p:sp>
        <p:nvSpPr>
          <p:cNvPr id="24" name="TextBox 5"/>
          <p:cNvSpPr>
            <a:spLocks noChangeArrowheads="1"/>
          </p:cNvSpPr>
          <p:nvPr/>
        </p:nvSpPr>
        <p:spPr bwMode="auto">
          <a:xfrm>
            <a:off x="7906639" y="4623712"/>
            <a:ext cx="427184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65" dirty="0">
                <a:solidFill>
                  <a:schemeClr val="bg1"/>
                </a:solidFill>
                <a:latin typeface="微软雅黑" panose="020B0503020204020204" charset="-122"/>
                <a:ea typeface="微软雅黑" panose="020B0503020204020204" charset="-122"/>
              </a:rPr>
              <a:t>Produced</a:t>
            </a:r>
            <a:r>
              <a:rPr lang="zh-CN" altLang="en-US" sz="2665" dirty="0">
                <a:solidFill>
                  <a:schemeClr val="bg1"/>
                </a:solidFill>
                <a:latin typeface="微软雅黑" panose="020B0503020204020204" charset="-122"/>
                <a:ea typeface="微软雅黑" panose="020B0503020204020204" charset="-122"/>
              </a:rPr>
              <a:t> </a:t>
            </a:r>
            <a:r>
              <a:rPr lang="en-US" altLang="zh-CN" sz="2665" dirty="0">
                <a:solidFill>
                  <a:schemeClr val="bg1"/>
                </a:solidFill>
                <a:latin typeface="微软雅黑" panose="020B0503020204020204" charset="-122"/>
                <a:ea typeface="微软雅黑" panose="020B0503020204020204" charset="-122"/>
              </a:rPr>
              <a:t>By</a:t>
            </a:r>
            <a:r>
              <a:rPr lang="zh-CN" altLang="en-US" sz="2665" dirty="0">
                <a:solidFill>
                  <a:schemeClr val="bg1"/>
                </a:solidFill>
                <a:latin typeface="微软雅黑" panose="020B0503020204020204" charset="-122"/>
                <a:ea typeface="微软雅黑" panose="020B0503020204020204" charset="-122"/>
              </a:rPr>
              <a:t> 小杨哥</a:t>
            </a:r>
            <a:endParaRPr lang="zh-CN" altLang="en-US" sz="2665" dirty="0">
              <a:solidFill>
                <a:schemeClr val="bg1"/>
              </a:solidFill>
              <a:latin typeface="微软雅黑" panose="020B0503020204020204" charset="-122"/>
              <a:ea typeface="微软雅黑" panose="020B0503020204020204" charset="-122"/>
            </a:endParaRPr>
          </a:p>
        </p:txBody>
      </p:sp>
      <p:sp>
        <p:nvSpPr>
          <p:cNvPr id="25" name="Freeform 5"/>
          <p:cNvSpPr/>
          <p:nvPr/>
        </p:nvSpPr>
        <p:spPr bwMode="auto">
          <a:xfrm rot="1855731">
            <a:off x="4094915" y="1008340"/>
            <a:ext cx="640224" cy="577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6" name="Freeform 5"/>
          <p:cNvSpPr/>
          <p:nvPr/>
        </p:nvSpPr>
        <p:spPr bwMode="auto">
          <a:xfrm rot="1855731">
            <a:off x="5415992" y="941361"/>
            <a:ext cx="341503" cy="3079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7" name="Freeform 5"/>
          <p:cNvSpPr/>
          <p:nvPr/>
        </p:nvSpPr>
        <p:spPr bwMode="auto">
          <a:xfrm rot="1855731">
            <a:off x="3108313" y="1202556"/>
            <a:ext cx="339851" cy="3064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8" name="Freeform 5"/>
          <p:cNvSpPr/>
          <p:nvPr/>
        </p:nvSpPr>
        <p:spPr bwMode="auto">
          <a:xfrm rot="1855731">
            <a:off x="6359329" y="1162215"/>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9" name="Freeform 5"/>
          <p:cNvSpPr/>
          <p:nvPr/>
        </p:nvSpPr>
        <p:spPr bwMode="auto">
          <a:xfrm rot="1855731">
            <a:off x="7487837" y="1033329"/>
            <a:ext cx="231795" cy="2089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30" name="Freeform 5"/>
          <p:cNvSpPr/>
          <p:nvPr/>
        </p:nvSpPr>
        <p:spPr bwMode="auto">
          <a:xfrm rot="1855731">
            <a:off x="8419381" y="1076584"/>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grpSp>
        <p:nvGrpSpPr>
          <p:cNvPr id="31" name="组合 30"/>
          <p:cNvGrpSpPr/>
          <p:nvPr/>
        </p:nvGrpSpPr>
        <p:grpSpPr>
          <a:xfrm>
            <a:off x="4642460" y="3604635"/>
            <a:ext cx="2811528" cy="2534911"/>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lumMod val="50000"/>
                    <a:lumOff val="50000"/>
                  </a:srgbClr>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grpSp>
      <p:grpSp>
        <p:nvGrpSpPr>
          <p:cNvPr id="35" name="71"/>
          <p:cNvGrpSpPr/>
          <p:nvPr>
            <p:custDataLst>
              <p:tags r:id="rId1"/>
            </p:custDataLst>
          </p:nvPr>
        </p:nvGrpSpPr>
        <p:grpSpPr>
          <a:xfrm>
            <a:off x="2647941" y="2077839"/>
            <a:ext cx="6683383" cy="1137067"/>
            <a:chOff x="4304043" y="1286668"/>
            <a:chExt cx="3837944" cy="2757793"/>
          </a:xfrm>
          <a:effectLst>
            <a:outerShdw blurRad="203200" dist="152400" dir="8100000" algn="tr" rotWithShape="0">
              <a:prstClr val="black">
                <a:alpha val="50000"/>
              </a:prstClr>
            </a:outerShdw>
          </a:effectLst>
        </p:grpSpPr>
        <p:sp>
          <p:nvSpPr>
            <p:cNvPr id="36" name="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73"/>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9"/>
          <p:cNvSpPr>
            <a:spLocks noChangeArrowheads="1"/>
          </p:cNvSpPr>
          <p:nvPr>
            <p:custDataLst>
              <p:tags r:id="rId2"/>
            </p:custDataLst>
          </p:nvPr>
        </p:nvSpPr>
        <p:spPr bwMode="auto">
          <a:xfrm>
            <a:off x="2740997" y="2321793"/>
            <a:ext cx="6679449" cy="7067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defRPr/>
            </a:pPr>
            <a:r>
              <a:rPr lang="zh-CN" altLang="en-US" sz="4000" b="1" kern="0" dirty="0">
                <a:solidFill>
                  <a:srgbClr val="C9394A"/>
                </a:solidFill>
                <a:latin typeface="微软雅黑" panose="020B0503020204020204" charset="-122"/>
                <a:ea typeface="微软雅黑" panose="020B0503020204020204" charset="-122"/>
              </a:rPr>
              <a:t>Jenkins快速入门</a:t>
            </a:r>
            <a:endParaRPr lang="zh-CN" altLang="en-US" sz="4000" b="1" kern="0" dirty="0">
              <a:solidFill>
                <a:srgbClr val="C9394A"/>
              </a:solidFill>
              <a:latin typeface="微软雅黑" panose="020B0503020204020204" charset="-122"/>
              <a:ea typeface="微软雅黑" panose="020B0503020204020204" charset="-122"/>
            </a:endParaRPr>
          </a:p>
        </p:txBody>
      </p:sp>
      <p:sp>
        <p:nvSpPr>
          <p:cNvPr id="18" name="圆角矩形"/>
          <p:cNvSpPr/>
          <p:nvPr/>
        </p:nvSpPr>
        <p:spPr>
          <a:xfrm>
            <a:off x="4860105" y="4558619"/>
            <a:ext cx="2399903" cy="611715"/>
          </a:xfrm>
          <a:prstGeom prst="roundRect">
            <a:avLst>
              <a:gd name="adj" fmla="val 16666"/>
            </a:avLst>
          </a:prstGeom>
          <a:noFill/>
          <a:ln w="38100" cap="flat" cmpd="sng">
            <a:noFill/>
            <a:prstDash val="solid"/>
            <a:round/>
          </a:ln>
          <a:effectLst>
            <a:outerShdw blurRad="40000" dist="20000" dir="5400000" rotWithShape="0">
              <a:srgbClr val="000000">
                <a:alpha val="37647"/>
              </a:srgbClr>
            </a:outerShdw>
          </a:effectLst>
        </p:spPr>
        <p:txBody>
          <a:bodyPr vert="horz" wrap="square" lIns="121920" tIns="60960" rIns="121920" bIns="60960" anchor="ctr" anchorCtr="0"/>
          <a:lstStyle/>
          <a:p>
            <a:pPr algn="ctr"/>
            <a:r>
              <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账户接入</a:t>
            </a:r>
            <a:endPar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 calcmode="lin" valueType="num">
                                      <p:cBhvr>
                                        <p:cTn id="33" dur="1000" fill="hold"/>
                                        <p:tgtEl>
                                          <p:spTgt spid="29"/>
                                        </p:tgtEl>
                                        <p:attrNameLst>
                                          <p:attrName>style.rotation</p:attrName>
                                        </p:attrNameLst>
                                      </p:cBhvr>
                                      <p:tavLst>
                                        <p:tav tm="0">
                                          <p:val>
                                            <p:fltVal val="90"/>
                                          </p:val>
                                        </p:tav>
                                        <p:tav tm="100000">
                                          <p:val>
                                            <p:fltVal val="0"/>
                                          </p:val>
                                        </p:tav>
                                      </p:tavLst>
                                    </p:anim>
                                    <p:animEffect transition="in" filter="fade">
                                      <p:cBhvr>
                                        <p:cTn id="34" dur="1000"/>
                                        <p:tgtEl>
                                          <p:spTgt spid="2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style.rotation</p:attrName>
                                        </p:attrNameLst>
                                      </p:cBhvr>
                                      <p:tavLst>
                                        <p:tav tm="0">
                                          <p:val>
                                            <p:fltVal val="90"/>
                                          </p:val>
                                        </p:tav>
                                        <p:tav tm="100000">
                                          <p:val>
                                            <p:fltVal val="0"/>
                                          </p:val>
                                        </p:tav>
                                      </p:tavLst>
                                    </p:anim>
                                    <p:animEffect transition="in" filter="fade">
                                      <p:cBhvr>
                                        <p:cTn id="40" dur="1000"/>
                                        <p:tgtEl>
                                          <p:spTgt spid="3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250"/>
                                        <p:tgtEl>
                                          <p:spTgt spid="22"/>
                                        </p:tgtEl>
                                      </p:cBhvr>
                                    </p:animEffect>
                                  </p:childTnLst>
                                </p:cTn>
                              </p:par>
                            </p:childTnLst>
                          </p:cTn>
                        </p:par>
                        <p:par>
                          <p:cTn id="45" fill="hold">
                            <p:stCondLst>
                              <p:cond delay="1500"/>
                            </p:stCondLst>
                            <p:childTnLst>
                              <p:par>
                                <p:cTn id="46" presetID="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23"/>
                                        </p:tgtEl>
                                      </p:cBhvr>
                                    </p:animEffect>
                                  </p:childTnLst>
                                </p:cTn>
                              </p:par>
                            </p:childTnLst>
                          </p:cTn>
                        </p:par>
                        <p:par>
                          <p:cTn id="58" fill="hold">
                            <p:stCondLst>
                              <p:cond delay="2200"/>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4"/>
                                        </p:tgtEl>
                                        <p:attrNameLst>
                                          <p:attrName>ppt_y</p:attrName>
                                        </p:attrNameLst>
                                      </p:cBhvr>
                                      <p:tavLst>
                                        <p:tav tm="0">
                                          <p:val>
                                            <p:strVal val="#ppt_y"/>
                                          </p:val>
                                        </p:tav>
                                        <p:tav tm="100000">
                                          <p:val>
                                            <p:strVal val="#ppt_y"/>
                                          </p:val>
                                        </p:tav>
                                      </p:tavLst>
                                    </p:anim>
                                    <p:anim calcmode="lin" valueType="num">
                                      <p:cBhvr>
                                        <p:cTn id="6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65" dur="500" tmFilter="0,0; .5, 1; 1, 1"/>
                                        <p:tgtEl>
                                          <p:spTgt spid="24"/>
                                        </p:tgtEl>
                                      </p:cBhvr>
                                    </p:animEffect>
                                  </p:childTnLst>
                                </p:cTn>
                              </p:par>
                            </p:childTnLst>
                          </p:cTn>
                        </p:par>
                        <p:par>
                          <p:cTn id="66" fill="hold">
                            <p:stCondLst>
                              <p:cond delay="3400"/>
                            </p:stCondLst>
                            <p:childTnLst>
                              <p:par>
                                <p:cTn id="67" presetID="55"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strVal val="#ppt_w*0.70"/>
                                          </p:val>
                                        </p:tav>
                                        <p:tav tm="100000">
                                          <p:val>
                                            <p:strVal val="#ppt_w"/>
                                          </p:val>
                                        </p:tav>
                                      </p:tavLst>
                                    </p:anim>
                                    <p:anim calcmode="lin" valueType="num">
                                      <p:cBhvr>
                                        <p:cTn id="70" dur="500" fill="hold"/>
                                        <p:tgtEl>
                                          <p:spTgt spid="35"/>
                                        </p:tgtEl>
                                        <p:attrNameLst>
                                          <p:attrName>ppt_h</p:attrName>
                                        </p:attrNameLst>
                                      </p:cBhvr>
                                      <p:tavLst>
                                        <p:tav tm="0">
                                          <p:val>
                                            <p:strVal val="#ppt_h"/>
                                          </p:val>
                                        </p:tav>
                                        <p:tav tm="100000">
                                          <p:val>
                                            <p:strVal val="#ppt_h"/>
                                          </p:val>
                                        </p:tav>
                                      </p:tavLst>
                                    </p:anim>
                                    <p:animEffect transition="in" filter="fade">
                                      <p:cBhvr>
                                        <p:cTn id="71" dur="500"/>
                                        <p:tgtEl>
                                          <p:spTgt spid="35"/>
                                        </p:tgtEl>
                                      </p:cBhvr>
                                    </p:animEffect>
                                  </p:childTnLst>
                                </p:cTn>
                              </p:par>
                            </p:childTnLst>
                          </p:cTn>
                        </p:par>
                        <p:par>
                          <p:cTn id="72" fill="hold">
                            <p:stCondLst>
                              <p:cond delay="3900"/>
                            </p:stCondLst>
                            <p:childTnLst>
                              <p:par>
                                <p:cTn id="73" presetID="16" presetClass="entr" presetSubtype="2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1000"/>
                                        <p:tgtEl>
                                          <p:spTgt spid="38"/>
                                        </p:tgtEl>
                                      </p:cBhvr>
                                    </p:animEffect>
                                  </p:childTnLst>
                                </p:cTn>
                              </p:par>
                            </p:childTnLst>
                          </p:cTn>
                        </p:par>
                        <p:par>
                          <p:cTn id="76" fill="hold">
                            <p:stCondLst>
                              <p:cond delay="4900"/>
                            </p:stCondLst>
                            <p:childTnLst>
                              <p:par>
                                <p:cTn id="77" presetID="18" presetClass="entr" presetSubtype="1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strips(downLeft)">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utoUpdateAnimBg="0"/>
      <p:bldP spid="24" grpId="0" bldLvl="0" autoUpdateAnimBg="0"/>
      <p:bldP spid="25" grpId="0" bldLvl="0" animBg="1"/>
      <p:bldP spid="26" grpId="0" bldLvl="0" animBg="1"/>
      <p:bldP spid="27" grpId="0" bldLvl="0" animBg="1"/>
      <p:bldP spid="28" grpId="0" bldLvl="0" animBg="1"/>
      <p:bldP spid="29" grpId="0" bldLvl="0" animBg="1"/>
      <p:bldP spid="30" grpId="0" bldLvl="0" animBg="1"/>
      <p:bldP spid="38" grpId="0"/>
      <p:bldP spid="18" grpId="0" bldLvl="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sym typeface="+mn-ea"/>
              </a:rPr>
              <a:t>Jenkin</a:t>
            </a:r>
            <a:r>
              <a:rPr lang="en-US" altLang="zh-CN" sz="4000" b="1">
                <a:solidFill>
                  <a:srgbClr val="C9394A"/>
                </a:solidFill>
                <a:latin typeface="微软雅黑" panose="020B0503020204020204" charset="-122"/>
                <a:ea typeface="微软雅黑" panose="020B0503020204020204" charset="-122"/>
                <a:sym typeface="+mn-ea"/>
              </a:rPr>
              <a:t>s</a:t>
            </a:r>
            <a:r>
              <a:rPr lang="zh-CN" sz="4000" b="1">
                <a:solidFill>
                  <a:srgbClr val="C9394A"/>
                </a:solidFill>
                <a:latin typeface="微软雅黑" panose="020B0503020204020204" charset="-122"/>
                <a:ea typeface="微软雅黑" panose="020B0503020204020204" charset="-122"/>
                <a:sym typeface="+mn-ea"/>
              </a:rPr>
              <a:t>集成Meter</a:t>
            </a:r>
            <a:r>
              <a:rPr lang="en-US" altLang="zh-CN" sz="4000" b="1">
                <a:solidFill>
                  <a:srgbClr val="C9394A"/>
                </a:solidFill>
                <a:latin typeface="微软雅黑" panose="020B0503020204020204" charset="-122"/>
                <a:ea typeface="微软雅黑" panose="020B0503020204020204" charset="-122"/>
                <a:sym typeface="+mn-ea"/>
              </a:rPr>
              <a:t>S</a:t>
            </a:r>
            <a:r>
              <a:rPr lang="zh-CN" sz="4000" b="1">
                <a:solidFill>
                  <a:srgbClr val="C9394A"/>
                </a:solidFill>
                <a:latin typeface="微软雅黑" panose="020B0503020204020204" charset="-122"/>
                <a:ea typeface="微软雅黑" panose="020B0503020204020204" charset="-122"/>
                <a:sym typeface="+mn-ea"/>
              </a:rPr>
              <a:t>p</a:t>
            </a:r>
            <a:r>
              <a:rPr lang="en-US" altLang="zh-CN" sz="4000" b="1">
                <a:solidFill>
                  <a:srgbClr val="C9394A"/>
                </a:solidFill>
                <a:latin typeface="微软雅黑" panose="020B0503020204020204" charset="-122"/>
                <a:ea typeface="微软雅黑" panose="020B0503020204020204" charset="-122"/>
                <a:sym typeface="+mn-ea"/>
              </a:rPr>
              <a:t>h</a:t>
            </a:r>
            <a:r>
              <a:rPr lang="zh-CN" sz="4000" b="1">
                <a:solidFill>
                  <a:srgbClr val="C9394A"/>
                </a:solidFill>
                <a:latin typeface="微软雅黑" panose="020B0503020204020204" charset="-122"/>
                <a:ea typeface="微软雅黑" panose="020B0503020204020204" charset="-122"/>
                <a:sym typeface="+mn-ea"/>
              </a:rPr>
              <a:t>er</a:t>
            </a:r>
            <a:r>
              <a:rPr lang="en-US" altLang="zh-CN" sz="4000" b="1">
                <a:solidFill>
                  <a:srgbClr val="C9394A"/>
                </a:solidFill>
                <a:latin typeface="微软雅黑" panose="020B0503020204020204" charset="-122"/>
                <a:ea typeface="微软雅黑" panose="020B0503020204020204" charset="-122"/>
                <a:sym typeface="+mn-ea"/>
              </a:rPr>
              <a:t>e-1</a:t>
            </a:r>
            <a:endParaRPr lang="zh-CN" altLang="en-US"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8" name="文本框 7"/>
          <p:cNvSpPr txBox="1"/>
          <p:nvPr/>
        </p:nvSpPr>
        <p:spPr>
          <a:xfrm>
            <a:off x="911860" y="1556385"/>
            <a:ext cx="10468610" cy="940435"/>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安装插件，</a:t>
            </a:r>
            <a:r>
              <a:rPr lang="zh-CN" sz="2670" b="1">
                <a:latin typeface="微软雅黑" panose="020B0503020204020204" charset="-122"/>
                <a:ea typeface="微软雅黑" panose="020B0503020204020204" charset="-122"/>
                <a:cs typeface="微软雅黑" panose="020B0503020204020204" charset="-122"/>
              </a:rPr>
              <a:t>插件下载地址</a:t>
            </a:r>
            <a:endParaRPr lang="zh-CN" sz="2670" b="1">
              <a:latin typeface="微软雅黑" panose="020B0503020204020204" charset="-122"/>
              <a:ea typeface="微软雅黑" panose="020B0503020204020204" charset="-122"/>
              <a:cs typeface="微软雅黑" panose="020B0503020204020204" charset="-122"/>
            </a:endParaRPr>
          </a:p>
          <a:p>
            <a:r>
              <a:rPr lang="zh-CN" altLang="en-US" sz="2670" b="1">
                <a:latin typeface="微软雅黑" panose="020B0503020204020204" charset="-122"/>
                <a:ea typeface="微软雅黑" panose="020B0503020204020204" charset="-122"/>
                <a:cs typeface="微软雅黑" panose="020B0503020204020204" charset="-122"/>
              </a:rPr>
              <a:t>https://github.com/metersphere/jenkins-plugin/releases</a:t>
            </a:r>
            <a:endParaRPr lang="zh-CN" altLang="en-US" sz="2670" b="1">
              <a:latin typeface="微软雅黑" panose="020B0503020204020204" charset="-122"/>
              <a:ea typeface="微软雅黑" panose="020B0503020204020204" charset="-122"/>
              <a:cs typeface="微软雅黑" panose="020B0503020204020204" charset="-122"/>
            </a:endParaRPr>
          </a:p>
          <a:p>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1199515" y="3213100"/>
            <a:ext cx="10191115" cy="1661795"/>
          </a:xfrm>
          <a:prstGeom prst="rect">
            <a:avLst/>
          </a:prstGeom>
          <a:noFill/>
        </p:spPr>
        <p:txBody>
          <a:bodyPr wrap="square" rtlCol="0">
            <a:noAutofit/>
          </a:bodyPr>
          <a:p>
            <a:endParaRPr lang="en-US" altLang="zh-CN" sz="267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6311900" y="2654935"/>
            <a:ext cx="5105400" cy="3089275"/>
          </a:xfrm>
          <a:prstGeom prst="rect">
            <a:avLst/>
          </a:prstGeom>
        </p:spPr>
      </p:pic>
      <p:pic>
        <p:nvPicPr>
          <p:cNvPr id="5" name="图片 4"/>
          <p:cNvPicPr>
            <a:picLocks noChangeAspect="1"/>
          </p:cNvPicPr>
          <p:nvPr/>
        </p:nvPicPr>
        <p:blipFill>
          <a:blip r:embed="rId2"/>
          <a:stretch>
            <a:fillRect/>
          </a:stretch>
        </p:blipFill>
        <p:spPr>
          <a:xfrm>
            <a:off x="1055370" y="2657475"/>
            <a:ext cx="5166995" cy="28473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rPr>
              <a:t>Jenkin</a:t>
            </a:r>
            <a:r>
              <a:rPr lang="en-US" altLang="zh-CN" sz="4000" b="1">
                <a:solidFill>
                  <a:srgbClr val="C9394A"/>
                </a:solidFill>
                <a:latin typeface="微软雅黑" panose="020B0503020204020204" charset="-122"/>
                <a:ea typeface="微软雅黑" panose="020B0503020204020204" charset="-122"/>
              </a:rPr>
              <a:t>s</a:t>
            </a:r>
            <a:r>
              <a:rPr lang="zh-CN" sz="4000" b="1">
                <a:solidFill>
                  <a:srgbClr val="C9394A"/>
                </a:solidFill>
                <a:latin typeface="微软雅黑" panose="020B0503020204020204" charset="-122"/>
                <a:ea typeface="微软雅黑" panose="020B0503020204020204" charset="-122"/>
              </a:rPr>
              <a:t>集成Meter</a:t>
            </a:r>
            <a:r>
              <a:rPr lang="en-US" altLang="zh-CN" sz="4000" b="1">
                <a:solidFill>
                  <a:srgbClr val="C9394A"/>
                </a:solidFill>
                <a:latin typeface="微软雅黑" panose="020B0503020204020204" charset="-122"/>
                <a:ea typeface="微软雅黑" panose="020B0503020204020204" charset="-122"/>
              </a:rPr>
              <a:t>S</a:t>
            </a:r>
            <a:r>
              <a:rPr lang="zh-CN" sz="4000" b="1">
                <a:solidFill>
                  <a:srgbClr val="C9394A"/>
                </a:solidFill>
                <a:latin typeface="微软雅黑" panose="020B0503020204020204" charset="-122"/>
                <a:ea typeface="微软雅黑" panose="020B0503020204020204" charset="-122"/>
              </a:rPr>
              <a:t>p</a:t>
            </a:r>
            <a:r>
              <a:rPr lang="en-US" altLang="zh-CN" sz="4000" b="1">
                <a:solidFill>
                  <a:srgbClr val="C9394A"/>
                </a:solidFill>
                <a:latin typeface="微软雅黑" panose="020B0503020204020204" charset="-122"/>
                <a:ea typeface="微软雅黑" panose="020B0503020204020204" charset="-122"/>
              </a:rPr>
              <a:t>h</a:t>
            </a:r>
            <a:r>
              <a:rPr lang="zh-CN" sz="4000" b="1">
                <a:solidFill>
                  <a:srgbClr val="C9394A"/>
                </a:solidFill>
                <a:latin typeface="微软雅黑" panose="020B0503020204020204" charset="-122"/>
                <a:ea typeface="微软雅黑" panose="020B0503020204020204" charset="-122"/>
              </a:rPr>
              <a:t>er</a:t>
            </a:r>
            <a:r>
              <a:rPr lang="en-US" altLang="zh-CN" sz="4000" b="1">
                <a:solidFill>
                  <a:srgbClr val="C9394A"/>
                </a:solidFill>
                <a:latin typeface="微软雅黑" panose="020B0503020204020204" charset="-122"/>
                <a:ea typeface="微软雅黑" panose="020B0503020204020204" charset="-122"/>
              </a:rPr>
              <a:t>e-2</a:t>
            </a:r>
            <a:endParaRPr lang="zh-CN" altLang="en-US"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8" name="文本框 7"/>
          <p:cNvSpPr txBox="1"/>
          <p:nvPr/>
        </p:nvSpPr>
        <p:spPr>
          <a:xfrm>
            <a:off x="2063750" y="1598930"/>
            <a:ext cx="8065135" cy="621665"/>
          </a:xfrm>
          <a:prstGeom prst="rect">
            <a:avLst/>
          </a:prstGeom>
          <a:noFill/>
        </p:spPr>
        <p:txBody>
          <a:bodyPr wrap="square" rtlCol="0">
            <a:noAutofit/>
          </a:bodyPr>
          <a:p>
            <a:r>
              <a:rPr lang="zh-CN" altLang="en-US" sz="2670" b="1">
                <a:latin typeface="微软雅黑" panose="020B0503020204020204" charset="-122"/>
                <a:ea typeface="微软雅黑" panose="020B0503020204020204" charset="-122"/>
                <a:cs typeface="微软雅黑" panose="020B0503020204020204" charset="-122"/>
              </a:rPr>
              <a:t>输入</a:t>
            </a:r>
            <a:r>
              <a:rPr lang="en-US" altLang="zh-CN" sz="2670" b="1">
                <a:latin typeface="微软雅黑" panose="020B0503020204020204" charset="-122"/>
                <a:ea typeface="微软雅黑" panose="020B0503020204020204" charset="-122"/>
                <a:cs typeface="微软雅黑" panose="020B0503020204020204" charset="-122"/>
              </a:rPr>
              <a:t>metershpere</a:t>
            </a:r>
            <a:r>
              <a:rPr lang="zh-CN" altLang="en-US" sz="2670" b="1">
                <a:latin typeface="微软雅黑" panose="020B0503020204020204" charset="-122"/>
                <a:ea typeface="微软雅黑" panose="020B0503020204020204" charset="-122"/>
                <a:cs typeface="微软雅黑" panose="020B0503020204020204" charset="-122"/>
              </a:rPr>
              <a:t>访问地址及</a:t>
            </a:r>
            <a:r>
              <a:rPr lang="en-US" altLang="zh-CN" sz="2670" b="1">
                <a:latin typeface="微软雅黑" panose="020B0503020204020204" charset="-122"/>
                <a:ea typeface="微软雅黑" panose="020B0503020204020204" charset="-122"/>
                <a:cs typeface="微软雅黑" panose="020B0503020204020204" charset="-122"/>
              </a:rPr>
              <a:t>AKSK</a:t>
            </a:r>
            <a:r>
              <a:rPr lang="zh-CN" altLang="en-US" sz="2670" b="1">
                <a:latin typeface="微软雅黑" panose="020B0503020204020204" charset="-122"/>
                <a:ea typeface="微软雅黑" panose="020B0503020204020204" charset="-122"/>
                <a:cs typeface="微软雅黑" panose="020B0503020204020204" charset="-122"/>
              </a:rPr>
              <a:t>进行账户验证</a:t>
            </a:r>
            <a:endParaRPr lang="zh-CN" altLang="en-US" sz="2670" b="1">
              <a:latin typeface="微软雅黑" panose="020B0503020204020204" charset="-122"/>
              <a:ea typeface="微软雅黑" panose="020B0503020204020204" charset="-122"/>
              <a:cs typeface="微软雅黑" panose="020B0503020204020204" charset="-122"/>
            </a:endParaRPr>
          </a:p>
          <a:p>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1199515" y="3213100"/>
            <a:ext cx="10191115" cy="1661795"/>
          </a:xfrm>
          <a:prstGeom prst="rect">
            <a:avLst/>
          </a:prstGeom>
          <a:noFill/>
        </p:spPr>
        <p:txBody>
          <a:bodyPr wrap="square" rtlCol="0">
            <a:noAutofit/>
          </a:bodyPr>
          <a:p>
            <a:endParaRPr lang="en-US" altLang="zh-CN" sz="2670" b="1">
              <a:latin typeface="微软雅黑" panose="020B0503020204020204" charset="-122"/>
              <a:ea typeface="微软雅黑" panose="020B0503020204020204" charset="-122"/>
              <a:cs typeface="微软雅黑" panose="020B0503020204020204" charset="-122"/>
            </a:endParaRPr>
          </a:p>
        </p:txBody>
      </p:sp>
      <p:pic>
        <p:nvPicPr>
          <p:cNvPr id="7" name="图片 6"/>
          <p:cNvPicPr>
            <a:picLocks noChangeAspect="1"/>
          </p:cNvPicPr>
          <p:nvPr/>
        </p:nvPicPr>
        <p:blipFill>
          <a:blip r:embed="rId1"/>
          <a:stretch>
            <a:fillRect/>
          </a:stretch>
        </p:blipFill>
        <p:spPr>
          <a:xfrm>
            <a:off x="1991995" y="2493010"/>
            <a:ext cx="8053070" cy="33515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rPr>
              <a:t>Jenkin</a:t>
            </a:r>
            <a:r>
              <a:rPr lang="en-US" altLang="zh-CN" sz="4000" b="1">
                <a:solidFill>
                  <a:srgbClr val="C9394A"/>
                </a:solidFill>
                <a:latin typeface="微软雅黑" panose="020B0503020204020204" charset="-122"/>
                <a:ea typeface="微软雅黑" panose="020B0503020204020204" charset="-122"/>
              </a:rPr>
              <a:t>s</a:t>
            </a:r>
            <a:r>
              <a:rPr lang="zh-CN" sz="4000" b="1">
                <a:solidFill>
                  <a:srgbClr val="C9394A"/>
                </a:solidFill>
                <a:latin typeface="微软雅黑" panose="020B0503020204020204" charset="-122"/>
                <a:ea typeface="微软雅黑" panose="020B0503020204020204" charset="-122"/>
              </a:rPr>
              <a:t>集成Meter</a:t>
            </a:r>
            <a:r>
              <a:rPr lang="en-US" altLang="zh-CN" sz="4000" b="1">
                <a:solidFill>
                  <a:srgbClr val="C9394A"/>
                </a:solidFill>
                <a:latin typeface="微软雅黑" panose="020B0503020204020204" charset="-122"/>
                <a:ea typeface="微软雅黑" panose="020B0503020204020204" charset="-122"/>
              </a:rPr>
              <a:t>Sph</a:t>
            </a:r>
            <a:r>
              <a:rPr lang="zh-CN" sz="4000" b="1">
                <a:solidFill>
                  <a:srgbClr val="C9394A"/>
                </a:solidFill>
                <a:latin typeface="微软雅黑" panose="020B0503020204020204" charset="-122"/>
                <a:ea typeface="微软雅黑" panose="020B0503020204020204" charset="-122"/>
              </a:rPr>
              <a:t>er</a:t>
            </a:r>
            <a:r>
              <a:rPr lang="en-US" altLang="zh-CN" sz="4000" b="1">
                <a:solidFill>
                  <a:srgbClr val="C9394A"/>
                </a:solidFill>
                <a:latin typeface="微软雅黑" panose="020B0503020204020204" charset="-122"/>
                <a:ea typeface="微软雅黑" panose="020B0503020204020204" charset="-122"/>
              </a:rPr>
              <a:t>e-3</a:t>
            </a:r>
            <a:endParaRPr lang="zh-CN" altLang="en-US"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19830" y="1916430"/>
            <a:ext cx="4681855" cy="488950"/>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  # </a:t>
            </a:r>
            <a:r>
              <a:rPr lang="zh-CN" altLang="en-US" sz="2670" b="1">
                <a:latin typeface="微软雅黑" panose="020B0503020204020204" charset="-122"/>
                <a:ea typeface="微软雅黑" panose="020B0503020204020204" charset="-122"/>
                <a:cs typeface="微软雅黑" panose="020B0503020204020204" charset="-122"/>
              </a:rPr>
              <a:t>生成流水线脚本</a:t>
            </a:r>
            <a:r>
              <a:rPr lang="en-US" altLang="zh-CN" sz="2670" b="1">
                <a:latin typeface="微软雅黑" panose="020B0503020204020204" charset="-122"/>
                <a:ea typeface="微软雅黑" panose="020B0503020204020204" charset="-122"/>
                <a:cs typeface="微软雅黑" panose="020B0503020204020204" charset="-122"/>
              </a:rPr>
              <a:t>                                       </a:t>
            </a:r>
            <a:endParaRPr lang="en-US" altLang="zh-CN" sz="2670" b="1">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2135505" y="1340485"/>
            <a:ext cx="8065135" cy="621665"/>
          </a:xfrm>
          <a:prstGeom prst="rect">
            <a:avLst/>
          </a:prstGeom>
          <a:noFill/>
        </p:spPr>
        <p:txBody>
          <a:bodyPr wrap="square" rtlCol="0">
            <a:noAutofit/>
          </a:bodyPr>
          <a:p>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1271905" y="3213100"/>
            <a:ext cx="10191115" cy="1661795"/>
          </a:xfrm>
          <a:prstGeom prst="rect">
            <a:avLst/>
          </a:prstGeom>
          <a:noFill/>
        </p:spPr>
        <p:txBody>
          <a:bodyPr wrap="square" rtlCol="0">
            <a:noAutofit/>
          </a:bodyPr>
          <a:p>
            <a:endParaRPr lang="en-US" altLang="zh-CN" sz="267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623570" y="1340485"/>
            <a:ext cx="3019425" cy="4976495"/>
          </a:xfrm>
          <a:prstGeom prst="rect">
            <a:avLst/>
          </a:prstGeom>
        </p:spPr>
      </p:pic>
      <p:pic>
        <p:nvPicPr>
          <p:cNvPr id="5" name="图片 4"/>
          <p:cNvPicPr>
            <a:picLocks noChangeAspect="1"/>
          </p:cNvPicPr>
          <p:nvPr/>
        </p:nvPicPr>
        <p:blipFill>
          <a:blip r:embed="rId2"/>
          <a:stretch>
            <a:fillRect/>
          </a:stretch>
        </p:blipFill>
        <p:spPr>
          <a:xfrm>
            <a:off x="3143885" y="2493010"/>
            <a:ext cx="8402955" cy="3432810"/>
          </a:xfrm>
          <a:prstGeom prst="rect">
            <a:avLst/>
          </a:prstGeom>
        </p:spPr>
      </p:pic>
      <p:sp>
        <p:nvSpPr>
          <p:cNvPr id="9" name="文本框 8"/>
          <p:cNvSpPr txBox="1"/>
          <p:nvPr/>
        </p:nvSpPr>
        <p:spPr>
          <a:xfrm>
            <a:off x="4234180" y="2425700"/>
            <a:ext cx="4064000" cy="368300"/>
          </a:xfrm>
          <a:prstGeom prst="rect">
            <a:avLst/>
          </a:prstGeom>
          <a:noFill/>
        </p:spPr>
        <p:txBody>
          <a:bodyPr wrap="square" rtlCol="0">
            <a:spAutoFit/>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additive="base">
                                        <p:cTn id="31" dur="500" fill="hold"/>
                                        <p:tgtEl>
                                          <p:spTgt spid="4"/>
                                        </p:tgtEl>
                                        <p:attrNameLst>
                                          <p:attrName>ppt_x</p:attrName>
                                        </p:attrNameLst>
                                      </p:cBhvr>
                                      <p:tavLst>
                                        <p:tav tm="0">
                                          <p:val>
                                            <p:strVal val="#ppt_x"/>
                                          </p:val>
                                        </p:tav>
                                        <p:tav tm="100000">
                                          <p:val>
                                            <p:strVal val="#ppt_x"/>
                                          </p:val>
                                        </p:tav>
                                      </p:tavLst>
                                    </p:anim>
                                    <p:anim calcmode="lin" valueType="num">
                                      <p:cBhvr additive="base">
                                        <p:cTn id="3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P spid="6" grpId="0"/>
      <p:bldP spid="6" grpId="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rPr>
              <a:t>Jenkin</a:t>
            </a:r>
            <a:r>
              <a:rPr lang="en-US" altLang="zh-CN" sz="4000" b="1">
                <a:solidFill>
                  <a:srgbClr val="C9394A"/>
                </a:solidFill>
                <a:latin typeface="微软雅黑" panose="020B0503020204020204" charset="-122"/>
                <a:ea typeface="微软雅黑" panose="020B0503020204020204" charset="-122"/>
              </a:rPr>
              <a:t>s</a:t>
            </a:r>
            <a:r>
              <a:rPr lang="zh-CN" sz="4000" b="1">
                <a:solidFill>
                  <a:srgbClr val="C9394A"/>
                </a:solidFill>
                <a:latin typeface="微软雅黑" panose="020B0503020204020204" charset="-122"/>
                <a:ea typeface="微软雅黑" panose="020B0503020204020204" charset="-122"/>
              </a:rPr>
              <a:t>集成Meter</a:t>
            </a:r>
            <a:r>
              <a:rPr lang="en-US" altLang="zh-CN" sz="4000" b="1">
                <a:solidFill>
                  <a:srgbClr val="C9394A"/>
                </a:solidFill>
                <a:latin typeface="微软雅黑" panose="020B0503020204020204" charset="-122"/>
                <a:ea typeface="微软雅黑" panose="020B0503020204020204" charset="-122"/>
              </a:rPr>
              <a:t>Sph</a:t>
            </a:r>
            <a:r>
              <a:rPr lang="zh-CN" sz="4000" b="1">
                <a:solidFill>
                  <a:srgbClr val="C9394A"/>
                </a:solidFill>
                <a:latin typeface="微软雅黑" panose="020B0503020204020204" charset="-122"/>
                <a:ea typeface="微软雅黑" panose="020B0503020204020204" charset="-122"/>
              </a:rPr>
              <a:t>er</a:t>
            </a:r>
            <a:r>
              <a:rPr lang="en-US" altLang="zh-CN" sz="4000" b="1">
                <a:solidFill>
                  <a:srgbClr val="C9394A"/>
                </a:solidFill>
                <a:latin typeface="微软雅黑" panose="020B0503020204020204" charset="-122"/>
                <a:ea typeface="微软雅黑" panose="020B0503020204020204" charset="-122"/>
              </a:rPr>
              <a:t>e-4</a:t>
            </a:r>
            <a:endParaRPr lang="zh-CN" altLang="en-US"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19830" y="1916430"/>
            <a:ext cx="4681855" cy="488950"/>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                                     </a:t>
            </a:r>
            <a:endParaRPr lang="en-US" altLang="zh-CN" sz="2670" b="1">
              <a:latin typeface="微软雅黑" panose="020B0503020204020204" charset="-122"/>
              <a:ea typeface="微软雅黑" panose="020B0503020204020204" charset="-122"/>
              <a:cs typeface="微软雅黑" panose="020B0503020204020204" charset="-122"/>
            </a:endParaRPr>
          </a:p>
        </p:txBody>
      </p:sp>
      <p:sp>
        <p:nvSpPr>
          <p:cNvPr id="8" name="文本框 7"/>
          <p:cNvSpPr txBox="1"/>
          <p:nvPr/>
        </p:nvSpPr>
        <p:spPr>
          <a:xfrm>
            <a:off x="5088255" y="1844675"/>
            <a:ext cx="5699125" cy="622935"/>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Jenkinsfile</a:t>
            </a:r>
            <a:r>
              <a:rPr lang="zh-CN" altLang="en-US" sz="2670" b="1">
                <a:latin typeface="微软雅黑" panose="020B0503020204020204" charset="-122"/>
                <a:ea typeface="微软雅黑" panose="020B0503020204020204" charset="-122"/>
                <a:cs typeface="微软雅黑" panose="020B0503020204020204" charset="-122"/>
              </a:rPr>
              <a:t>定义接口测试扫描步骤。</a:t>
            </a: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1271905" y="3213100"/>
            <a:ext cx="10191115" cy="1661795"/>
          </a:xfrm>
          <a:prstGeom prst="rect">
            <a:avLst/>
          </a:prstGeom>
          <a:noFill/>
        </p:spPr>
        <p:txBody>
          <a:bodyPr wrap="square" rtlCol="0">
            <a:noAutofit/>
          </a:bodyPr>
          <a:p>
            <a:endParaRPr lang="en-US" altLang="zh-CN" sz="2670" b="1">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4234180" y="2425700"/>
            <a:ext cx="4064000" cy="368300"/>
          </a:xfrm>
          <a:prstGeom prst="rect">
            <a:avLst/>
          </a:prstGeom>
          <a:noFill/>
        </p:spPr>
        <p:txBody>
          <a:bodyPr wrap="square" rtlCol="0">
            <a:spAutoFit/>
          </a:bodyPr>
          <a:p>
            <a:endParaRPr lang="zh-CN" altLang="en-US"/>
          </a:p>
        </p:txBody>
      </p:sp>
      <p:pic>
        <p:nvPicPr>
          <p:cNvPr id="7" name="图片 6"/>
          <p:cNvPicPr>
            <a:picLocks noChangeAspect="1"/>
          </p:cNvPicPr>
          <p:nvPr/>
        </p:nvPicPr>
        <p:blipFill>
          <a:blip r:embed="rId1"/>
          <a:stretch>
            <a:fillRect/>
          </a:stretch>
        </p:blipFill>
        <p:spPr>
          <a:xfrm>
            <a:off x="835660" y="1484630"/>
            <a:ext cx="4324350" cy="2962275"/>
          </a:xfrm>
          <a:prstGeom prst="rect">
            <a:avLst/>
          </a:prstGeom>
        </p:spPr>
      </p:pic>
      <p:pic>
        <p:nvPicPr>
          <p:cNvPr id="10" name="图片 9"/>
          <p:cNvPicPr>
            <a:picLocks noChangeAspect="1"/>
          </p:cNvPicPr>
          <p:nvPr/>
        </p:nvPicPr>
        <p:blipFill>
          <a:blip r:embed="rId2"/>
          <a:stretch>
            <a:fillRect/>
          </a:stretch>
        </p:blipFill>
        <p:spPr>
          <a:xfrm>
            <a:off x="1271905" y="4509135"/>
            <a:ext cx="6799580" cy="108775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8" grpId="0"/>
      <p:bldP spid="8" grpId="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4765" y="4439905"/>
            <a:ext cx="12190413" cy="915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TextBox 5"/>
          <p:cNvSpPr>
            <a:spLocks noChangeArrowheads="1"/>
          </p:cNvSpPr>
          <p:nvPr/>
        </p:nvSpPr>
        <p:spPr bwMode="auto">
          <a:xfrm>
            <a:off x="-96520" y="4436745"/>
            <a:ext cx="4894580" cy="92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algn="ctr"/>
            <a:r>
              <a:rPr lang="en-US" sz="2665" dirty="0">
                <a:solidFill>
                  <a:schemeClr val="bg1"/>
                </a:solidFill>
                <a:latin typeface="微软雅黑" panose="020B0503020204020204" charset="-122"/>
                <a:ea typeface="微软雅黑" panose="020B0503020204020204" charset="-122"/>
              </a:rPr>
              <a:t>Jenkins+</a:t>
            </a:r>
            <a:r>
              <a:rPr lang="zh-CN" altLang="en-US" sz="2665" dirty="0">
                <a:solidFill>
                  <a:schemeClr val="bg1"/>
                </a:solidFill>
                <a:latin typeface="微软雅黑" panose="020B0503020204020204" charset="-122"/>
                <a:ea typeface="微软雅黑" panose="020B0503020204020204" charset="-122"/>
              </a:rPr>
              <a:t>静态代理</a:t>
            </a:r>
            <a:r>
              <a:rPr lang="en-US" altLang="zh-CN" sz="2665" dirty="0">
                <a:solidFill>
                  <a:schemeClr val="bg1"/>
                </a:solidFill>
                <a:latin typeface="微软雅黑" panose="020B0503020204020204" charset="-122"/>
                <a:ea typeface="微软雅黑" panose="020B0503020204020204" charset="-122"/>
              </a:rPr>
              <a:t>+Sonar+MeterSphere</a:t>
            </a:r>
            <a:r>
              <a:rPr lang="zh-CN" altLang="en-US" sz="2665" dirty="0">
                <a:solidFill>
                  <a:schemeClr val="bg1"/>
                </a:solidFill>
                <a:latin typeface="微软雅黑" panose="020B0503020204020204" charset="-122"/>
                <a:ea typeface="微软雅黑" panose="020B0503020204020204" charset="-122"/>
              </a:rPr>
              <a:t>部署</a:t>
            </a:r>
            <a:endParaRPr lang="zh-CN" altLang="en-US" sz="2665" dirty="0">
              <a:solidFill>
                <a:schemeClr val="bg1"/>
              </a:solidFill>
              <a:latin typeface="微软雅黑" panose="020B0503020204020204" charset="-122"/>
              <a:ea typeface="微软雅黑" panose="020B0503020204020204" charset="-122"/>
            </a:endParaRPr>
          </a:p>
        </p:txBody>
      </p:sp>
      <p:sp>
        <p:nvSpPr>
          <p:cNvPr id="24" name="TextBox 5"/>
          <p:cNvSpPr>
            <a:spLocks noChangeArrowheads="1"/>
          </p:cNvSpPr>
          <p:nvPr/>
        </p:nvSpPr>
        <p:spPr bwMode="auto">
          <a:xfrm>
            <a:off x="7906639" y="4623712"/>
            <a:ext cx="427184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65" dirty="0">
                <a:solidFill>
                  <a:schemeClr val="bg1"/>
                </a:solidFill>
                <a:latin typeface="微软雅黑" panose="020B0503020204020204" charset="-122"/>
                <a:ea typeface="微软雅黑" panose="020B0503020204020204" charset="-122"/>
              </a:rPr>
              <a:t>Produced</a:t>
            </a:r>
            <a:r>
              <a:rPr lang="zh-CN" altLang="en-US" sz="2665" dirty="0">
                <a:solidFill>
                  <a:schemeClr val="bg1"/>
                </a:solidFill>
                <a:latin typeface="微软雅黑" panose="020B0503020204020204" charset="-122"/>
                <a:ea typeface="微软雅黑" panose="020B0503020204020204" charset="-122"/>
              </a:rPr>
              <a:t> </a:t>
            </a:r>
            <a:r>
              <a:rPr lang="en-US" altLang="zh-CN" sz="2665" dirty="0">
                <a:solidFill>
                  <a:schemeClr val="bg1"/>
                </a:solidFill>
                <a:latin typeface="微软雅黑" panose="020B0503020204020204" charset="-122"/>
                <a:ea typeface="微软雅黑" panose="020B0503020204020204" charset="-122"/>
              </a:rPr>
              <a:t>By</a:t>
            </a:r>
            <a:r>
              <a:rPr lang="zh-CN" altLang="en-US" sz="2665" dirty="0">
                <a:solidFill>
                  <a:schemeClr val="bg1"/>
                </a:solidFill>
                <a:latin typeface="微软雅黑" panose="020B0503020204020204" charset="-122"/>
                <a:ea typeface="微软雅黑" panose="020B0503020204020204" charset="-122"/>
              </a:rPr>
              <a:t> 小杨哥</a:t>
            </a:r>
            <a:endParaRPr lang="zh-CN" altLang="en-US" sz="2665" dirty="0">
              <a:solidFill>
                <a:schemeClr val="bg1"/>
              </a:solidFill>
              <a:latin typeface="微软雅黑" panose="020B0503020204020204" charset="-122"/>
              <a:ea typeface="微软雅黑" panose="020B0503020204020204" charset="-122"/>
            </a:endParaRPr>
          </a:p>
        </p:txBody>
      </p:sp>
      <p:sp>
        <p:nvSpPr>
          <p:cNvPr id="25" name="Freeform 5"/>
          <p:cNvSpPr/>
          <p:nvPr/>
        </p:nvSpPr>
        <p:spPr bwMode="auto">
          <a:xfrm rot="1855731">
            <a:off x="4094915" y="1008340"/>
            <a:ext cx="640224" cy="577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6" name="Freeform 5"/>
          <p:cNvSpPr/>
          <p:nvPr/>
        </p:nvSpPr>
        <p:spPr bwMode="auto">
          <a:xfrm rot="1855731">
            <a:off x="5415992" y="941361"/>
            <a:ext cx="341503" cy="3079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7" name="Freeform 5"/>
          <p:cNvSpPr/>
          <p:nvPr/>
        </p:nvSpPr>
        <p:spPr bwMode="auto">
          <a:xfrm rot="1855731">
            <a:off x="3108313" y="1202556"/>
            <a:ext cx="339851" cy="3064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8" name="Freeform 5"/>
          <p:cNvSpPr/>
          <p:nvPr/>
        </p:nvSpPr>
        <p:spPr bwMode="auto">
          <a:xfrm rot="1855731">
            <a:off x="6359329" y="1162215"/>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9" name="Freeform 5"/>
          <p:cNvSpPr/>
          <p:nvPr/>
        </p:nvSpPr>
        <p:spPr bwMode="auto">
          <a:xfrm rot="1855731">
            <a:off x="7487837" y="1033329"/>
            <a:ext cx="231795" cy="2089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30" name="Freeform 5"/>
          <p:cNvSpPr/>
          <p:nvPr/>
        </p:nvSpPr>
        <p:spPr bwMode="auto">
          <a:xfrm rot="1855731">
            <a:off x="8419381" y="1076584"/>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grpSp>
        <p:nvGrpSpPr>
          <p:cNvPr id="31" name="组合 30"/>
          <p:cNvGrpSpPr/>
          <p:nvPr/>
        </p:nvGrpSpPr>
        <p:grpSpPr>
          <a:xfrm>
            <a:off x="4642460" y="3604635"/>
            <a:ext cx="2811528" cy="2534911"/>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lumMod val="50000"/>
                    <a:lumOff val="50000"/>
                  </a:srgbClr>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grpSp>
      <p:grpSp>
        <p:nvGrpSpPr>
          <p:cNvPr id="35" name="71"/>
          <p:cNvGrpSpPr/>
          <p:nvPr>
            <p:custDataLst>
              <p:tags r:id="rId1"/>
            </p:custDataLst>
          </p:nvPr>
        </p:nvGrpSpPr>
        <p:grpSpPr>
          <a:xfrm>
            <a:off x="2647941" y="2077839"/>
            <a:ext cx="6683383" cy="1137067"/>
            <a:chOff x="4304043" y="1286668"/>
            <a:chExt cx="3837944" cy="2757793"/>
          </a:xfrm>
          <a:effectLst>
            <a:outerShdw blurRad="203200" dist="152400" dir="8100000" algn="tr" rotWithShape="0">
              <a:prstClr val="black">
                <a:alpha val="50000"/>
              </a:prstClr>
            </a:outerShdw>
          </a:effectLst>
        </p:grpSpPr>
        <p:sp>
          <p:nvSpPr>
            <p:cNvPr id="36" name="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73"/>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9"/>
          <p:cNvSpPr>
            <a:spLocks noChangeArrowheads="1"/>
          </p:cNvSpPr>
          <p:nvPr>
            <p:custDataLst>
              <p:tags r:id="rId2"/>
            </p:custDataLst>
          </p:nvPr>
        </p:nvSpPr>
        <p:spPr bwMode="auto">
          <a:xfrm>
            <a:off x="2740997" y="2321793"/>
            <a:ext cx="6679449" cy="7067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defRPr/>
            </a:pPr>
            <a:r>
              <a:rPr lang="zh-CN" altLang="en-US" sz="4000" b="1" kern="0" dirty="0">
                <a:solidFill>
                  <a:srgbClr val="C9394A"/>
                </a:solidFill>
                <a:latin typeface="微软雅黑" panose="020B0503020204020204" charset="-122"/>
                <a:ea typeface="微软雅黑" panose="020B0503020204020204" charset="-122"/>
              </a:rPr>
              <a:t>Jenkins快速入门</a:t>
            </a:r>
            <a:endParaRPr lang="zh-CN" altLang="en-US" sz="4000" b="1" kern="0" dirty="0">
              <a:solidFill>
                <a:srgbClr val="C9394A"/>
              </a:solidFill>
              <a:latin typeface="微软雅黑" panose="020B0503020204020204" charset="-122"/>
              <a:ea typeface="微软雅黑" panose="020B0503020204020204" charset="-122"/>
            </a:endParaRPr>
          </a:p>
        </p:txBody>
      </p:sp>
      <p:sp>
        <p:nvSpPr>
          <p:cNvPr id="18" name="圆角矩形"/>
          <p:cNvSpPr/>
          <p:nvPr/>
        </p:nvSpPr>
        <p:spPr>
          <a:xfrm>
            <a:off x="4773295" y="4558665"/>
            <a:ext cx="2677160" cy="611505"/>
          </a:xfrm>
          <a:prstGeom prst="roundRect">
            <a:avLst>
              <a:gd name="adj" fmla="val 16666"/>
            </a:avLst>
          </a:prstGeom>
          <a:noFill/>
          <a:ln w="38100" cap="flat" cmpd="sng">
            <a:noFill/>
            <a:prstDash val="solid"/>
            <a:round/>
          </a:ln>
          <a:effectLst>
            <a:outerShdw blurRad="40000" dist="20000" dir="5400000" rotWithShape="0">
              <a:srgbClr val="000000">
                <a:alpha val="37647"/>
              </a:srgbClr>
            </a:outerShdw>
          </a:effectLst>
        </p:spPr>
        <p:txBody>
          <a:bodyPr vert="horz" wrap="square" lIns="121920" tIns="60960" rIns="121920" bIns="60960" anchor="ctr" anchorCtr="0"/>
          <a:lstStyle/>
          <a:p>
            <a:pPr algn="ctr"/>
            <a:r>
              <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实战项目</a:t>
            </a:r>
            <a:r>
              <a:rPr lang="en-US" altLang="zh-CN"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1</a:t>
            </a:r>
            <a:endParaRPr lang="en-US" altLang="zh-CN"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 calcmode="lin" valueType="num">
                                      <p:cBhvr>
                                        <p:cTn id="33" dur="1000" fill="hold"/>
                                        <p:tgtEl>
                                          <p:spTgt spid="29"/>
                                        </p:tgtEl>
                                        <p:attrNameLst>
                                          <p:attrName>style.rotation</p:attrName>
                                        </p:attrNameLst>
                                      </p:cBhvr>
                                      <p:tavLst>
                                        <p:tav tm="0">
                                          <p:val>
                                            <p:fltVal val="90"/>
                                          </p:val>
                                        </p:tav>
                                        <p:tav tm="100000">
                                          <p:val>
                                            <p:fltVal val="0"/>
                                          </p:val>
                                        </p:tav>
                                      </p:tavLst>
                                    </p:anim>
                                    <p:animEffect transition="in" filter="fade">
                                      <p:cBhvr>
                                        <p:cTn id="34" dur="1000"/>
                                        <p:tgtEl>
                                          <p:spTgt spid="2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style.rotation</p:attrName>
                                        </p:attrNameLst>
                                      </p:cBhvr>
                                      <p:tavLst>
                                        <p:tav tm="0">
                                          <p:val>
                                            <p:fltVal val="90"/>
                                          </p:val>
                                        </p:tav>
                                        <p:tav tm="100000">
                                          <p:val>
                                            <p:fltVal val="0"/>
                                          </p:val>
                                        </p:tav>
                                      </p:tavLst>
                                    </p:anim>
                                    <p:animEffect transition="in" filter="fade">
                                      <p:cBhvr>
                                        <p:cTn id="40" dur="1000"/>
                                        <p:tgtEl>
                                          <p:spTgt spid="3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250"/>
                                        <p:tgtEl>
                                          <p:spTgt spid="22"/>
                                        </p:tgtEl>
                                      </p:cBhvr>
                                    </p:animEffect>
                                  </p:childTnLst>
                                </p:cTn>
                              </p:par>
                            </p:childTnLst>
                          </p:cTn>
                        </p:par>
                        <p:par>
                          <p:cTn id="45" fill="hold">
                            <p:stCondLst>
                              <p:cond delay="1500"/>
                            </p:stCondLst>
                            <p:childTnLst>
                              <p:par>
                                <p:cTn id="46" presetID="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23"/>
                                        </p:tgtEl>
                                      </p:cBhvr>
                                    </p:animEffect>
                                  </p:childTnLst>
                                </p:cTn>
                              </p:par>
                            </p:childTnLst>
                          </p:cTn>
                        </p:par>
                        <p:par>
                          <p:cTn id="58" fill="hold">
                            <p:stCondLst>
                              <p:cond delay="2799"/>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4"/>
                                        </p:tgtEl>
                                        <p:attrNameLst>
                                          <p:attrName>ppt_y</p:attrName>
                                        </p:attrNameLst>
                                      </p:cBhvr>
                                      <p:tavLst>
                                        <p:tav tm="0">
                                          <p:val>
                                            <p:strVal val="#ppt_y"/>
                                          </p:val>
                                        </p:tav>
                                        <p:tav tm="100000">
                                          <p:val>
                                            <p:strVal val="#ppt_y"/>
                                          </p:val>
                                        </p:tav>
                                      </p:tavLst>
                                    </p:anim>
                                    <p:anim calcmode="lin" valueType="num">
                                      <p:cBhvr>
                                        <p:cTn id="6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65" dur="500" tmFilter="0,0; .5, 1; 1, 1"/>
                                        <p:tgtEl>
                                          <p:spTgt spid="24"/>
                                        </p:tgtEl>
                                      </p:cBhvr>
                                    </p:animEffect>
                                  </p:childTnLst>
                                </p:cTn>
                              </p:par>
                            </p:childTnLst>
                          </p:cTn>
                        </p:par>
                        <p:par>
                          <p:cTn id="66" fill="hold">
                            <p:stCondLst>
                              <p:cond delay="4000"/>
                            </p:stCondLst>
                            <p:childTnLst>
                              <p:par>
                                <p:cTn id="67" presetID="55"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strVal val="#ppt_w*0.70"/>
                                          </p:val>
                                        </p:tav>
                                        <p:tav tm="100000">
                                          <p:val>
                                            <p:strVal val="#ppt_w"/>
                                          </p:val>
                                        </p:tav>
                                      </p:tavLst>
                                    </p:anim>
                                    <p:anim calcmode="lin" valueType="num">
                                      <p:cBhvr>
                                        <p:cTn id="70" dur="500" fill="hold"/>
                                        <p:tgtEl>
                                          <p:spTgt spid="35"/>
                                        </p:tgtEl>
                                        <p:attrNameLst>
                                          <p:attrName>ppt_h</p:attrName>
                                        </p:attrNameLst>
                                      </p:cBhvr>
                                      <p:tavLst>
                                        <p:tav tm="0">
                                          <p:val>
                                            <p:strVal val="#ppt_h"/>
                                          </p:val>
                                        </p:tav>
                                        <p:tav tm="100000">
                                          <p:val>
                                            <p:strVal val="#ppt_h"/>
                                          </p:val>
                                        </p:tav>
                                      </p:tavLst>
                                    </p:anim>
                                    <p:animEffect transition="in" filter="fade">
                                      <p:cBhvr>
                                        <p:cTn id="71" dur="500"/>
                                        <p:tgtEl>
                                          <p:spTgt spid="35"/>
                                        </p:tgtEl>
                                      </p:cBhvr>
                                    </p:animEffect>
                                  </p:childTnLst>
                                </p:cTn>
                              </p:par>
                            </p:childTnLst>
                          </p:cTn>
                        </p:par>
                        <p:par>
                          <p:cTn id="72" fill="hold">
                            <p:stCondLst>
                              <p:cond delay="4500"/>
                            </p:stCondLst>
                            <p:childTnLst>
                              <p:par>
                                <p:cTn id="73" presetID="16" presetClass="entr" presetSubtype="2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1000"/>
                                        <p:tgtEl>
                                          <p:spTgt spid="38"/>
                                        </p:tgtEl>
                                      </p:cBhvr>
                                    </p:animEffect>
                                  </p:childTnLst>
                                </p:cTn>
                              </p:par>
                            </p:childTnLst>
                          </p:cTn>
                        </p:par>
                        <p:par>
                          <p:cTn id="76" fill="hold">
                            <p:stCondLst>
                              <p:cond delay="5500"/>
                            </p:stCondLst>
                            <p:childTnLst>
                              <p:par>
                                <p:cTn id="77" presetID="18" presetClass="entr" presetSubtype="1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strips(downLeft)">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utoUpdateAnimBg="0"/>
      <p:bldP spid="24" grpId="0" bldLvl="0" autoUpdateAnimBg="0"/>
      <p:bldP spid="25" grpId="0" bldLvl="0" animBg="1"/>
      <p:bldP spid="26" grpId="0" bldLvl="0" animBg="1"/>
      <p:bldP spid="27" grpId="0" bldLvl="0" animBg="1"/>
      <p:bldP spid="28" grpId="0" bldLvl="0" animBg="1"/>
      <p:bldP spid="29" grpId="0" bldLvl="0" animBg="1"/>
      <p:bldP spid="30" grpId="0" bldLvl="0" animBg="1"/>
      <p:bldP spid="38" grpId="0"/>
      <p:bldP spid="18" grpId="0" bldLvl="0" animBg="1"/>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4765" y="4439905"/>
            <a:ext cx="12190413" cy="915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TextBox 5"/>
          <p:cNvSpPr>
            <a:spLocks noChangeArrowheads="1"/>
          </p:cNvSpPr>
          <p:nvPr/>
        </p:nvSpPr>
        <p:spPr bwMode="auto">
          <a:xfrm>
            <a:off x="-96520" y="4436745"/>
            <a:ext cx="4894580" cy="924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algn="ctr"/>
            <a:r>
              <a:rPr lang="en-US" sz="2665" dirty="0">
                <a:solidFill>
                  <a:schemeClr val="bg1"/>
                </a:solidFill>
                <a:latin typeface="微软雅黑" panose="020B0503020204020204" charset="-122"/>
                <a:ea typeface="微软雅黑" panose="020B0503020204020204" charset="-122"/>
              </a:rPr>
              <a:t>Jenkins+</a:t>
            </a:r>
            <a:r>
              <a:rPr lang="zh-CN" altLang="en-US" sz="2665" dirty="0">
                <a:solidFill>
                  <a:schemeClr val="bg1"/>
                </a:solidFill>
                <a:latin typeface="微软雅黑" panose="020B0503020204020204" charset="-122"/>
                <a:ea typeface="微软雅黑" panose="020B0503020204020204" charset="-122"/>
              </a:rPr>
              <a:t>动态代理</a:t>
            </a:r>
            <a:r>
              <a:rPr lang="en-US" altLang="zh-CN" sz="2665" dirty="0">
                <a:solidFill>
                  <a:schemeClr val="bg1"/>
                </a:solidFill>
                <a:latin typeface="微软雅黑" panose="020B0503020204020204" charset="-122"/>
                <a:ea typeface="微软雅黑" panose="020B0503020204020204" charset="-122"/>
              </a:rPr>
              <a:t>+Sonar+MeterSphere</a:t>
            </a:r>
            <a:r>
              <a:rPr lang="zh-CN" altLang="en-US" sz="2665" dirty="0">
                <a:solidFill>
                  <a:schemeClr val="bg1"/>
                </a:solidFill>
                <a:latin typeface="微软雅黑" panose="020B0503020204020204" charset="-122"/>
                <a:ea typeface="微软雅黑" panose="020B0503020204020204" charset="-122"/>
              </a:rPr>
              <a:t>部署</a:t>
            </a:r>
            <a:endParaRPr lang="zh-CN" altLang="en-US" sz="2665" dirty="0">
              <a:solidFill>
                <a:schemeClr val="bg1"/>
              </a:solidFill>
              <a:latin typeface="微软雅黑" panose="020B0503020204020204" charset="-122"/>
              <a:ea typeface="微软雅黑" panose="020B0503020204020204" charset="-122"/>
            </a:endParaRPr>
          </a:p>
        </p:txBody>
      </p:sp>
      <p:sp>
        <p:nvSpPr>
          <p:cNvPr id="24" name="TextBox 5"/>
          <p:cNvSpPr>
            <a:spLocks noChangeArrowheads="1"/>
          </p:cNvSpPr>
          <p:nvPr/>
        </p:nvSpPr>
        <p:spPr bwMode="auto">
          <a:xfrm>
            <a:off x="7906639" y="4623712"/>
            <a:ext cx="427184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65" dirty="0">
                <a:solidFill>
                  <a:schemeClr val="bg1"/>
                </a:solidFill>
                <a:latin typeface="微软雅黑" panose="020B0503020204020204" charset="-122"/>
                <a:ea typeface="微软雅黑" panose="020B0503020204020204" charset="-122"/>
              </a:rPr>
              <a:t>Produced</a:t>
            </a:r>
            <a:r>
              <a:rPr lang="zh-CN" altLang="en-US" sz="2665" dirty="0">
                <a:solidFill>
                  <a:schemeClr val="bg1"/>
                </a:solidFill>
                <a:latin typeface="微软雅黑" panose="020B0503020204020204" charset="-122"/>
                <a:ea typeface="微软雅黑" panose="020B0503020204020204" charset="-122"/>
              </a:rPr>
              <a:t> </a:t>
            </a:r>
            <a:r>
              <a:rPr lang="en-US" altLang="zh-CN" sz="2665" dirty="0">
                <a:solidFill>
                  <a:schemeClr val="bg1"/>
                </a:solidFill>
                <a:latin typeface="微软雅黑" panose="020B0503020204020204" charset="-122"/>
                <a:ea typeface="微软雅黑" panose="020B0503020204020204" charset="-122"/>
              </a:rPr>
              <a:t>By</a:t>
            </a:r>
            <a:r>
              <a:rPr lang="zh-CN" altLang="en-US" sz="2665" dirty="0">
                <a:solidFill>
                  <a:schemeClr val="bg1"/>
                </a:solidFill>
                <a:latin typeface="微软雅黑" panose="020B0503020204020204" charset="-122"/>
                <a:ea typeface="微软雅黑" panose="020B0503020204020204" charset="-122"/>
              </a:rPr>
              <a:t> 小杨哥</a:t>
            </a:r>
            <a:endParaRPr lang="zh-CN" altLang="en-US" sz="2665" dirty="0">
              <a:solidFill>
                <a:schemeClr val="bg1"/>
              </a:solidFill>
              <a:latin typeface="微软雅黑" panose="020B0503020204020204" charset="-122"/>
              <a:ea typeface="微软雅黑" panose="020B0503020204020204" charset="-122"/>
            </a:endParaRPr>
          </a:p>
        </p:txBody>
      </p:sp>
      <p:sp>
        <p:nvSpPr>
          <p:cNvPr id="25" name="Freeform 5"/>
          <p:cNvSpPr/>
          <p:nvPr/>
        </p:nvSpPr>
        <p:spPr bwMode="auto">
          <a:xfrm rot="1855731">
            <a:off x="4094915" y="1008340"/>
            <a:ext cx="640224" cy="577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6" name="Freeform 5"/>
          <p:cNvSpPr/>
          <p:nvPr/>
        </p:nvSpPr>
        <p:spPr bwMode="auto">
          <a:xfrm rot="1855731">
            <a:off x="5415992" y="941361"/>
            <a:ext cx="341503" cy="3079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7" name="Freeform 5"/>
          <p:cNvSpPr/>
          <p:nvPr/>
        </p:nvSpPr>
        <p:spPr bwMode="auto">
          <a:xfrm rot="1855731">
            <a:off x="3108313" y="1202556"/>
            <a:ext cx="339851" cy="3064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8" name="Freeform 5"/>
          <p:cNvSpPr/>
          <p:nvPr/>
        </p:nvSpPr>
        <p:spPr bwMode="auto">
          <a:xfrm rot="1855731">
            <a:off x="6359329" y="1162215"/>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9" name="Freeform 5"/>
          <p:cNvSpPr/>
          <p:nvPr/>
        </p:nvSpPr>
        <p:spPr bwMode="auto">
          <a:xfrm rot="1855731">
            <a:off x="7487837" y="1033329"/>
            <a:ext cx="231795" cy="2089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30" name="Freeform 5"/>
          <p:cNvSpPr/>
          <p:nvPr/>
        </p:nvSpPr>
        <p:spPr bwMode="auto">
          <a:xfrm rot="1855731">
            <a:off x="8419381" y="1076584"/>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grpSp>
        <p:nvGrpSpPr>
          <p:cNvPr id="31" name="组合 30"/>
          <p:cNvGrpSpPr/>
          <p:nvPr/>
        </p:nvGrpSpPr>
        <p:grpSpPr>
          <a:xfrm>
            <a:off x="4642460" y="3604635"/>
            <a:ext cx="2811528" cy="2534911"/>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lumMod val="50000"/>
                    <a:lumOff val="50000"/>
                  </a:srgbClr>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grpSp>
      <p:grpSp>
        <p:nvGrpSpPr>
          <p:cNvPr id="35" name="71"/>
          <p:cNvGrpSpPr/>
          <p:nvPr>
            <p:custDataLst>
              <p:tags r:id="rId1"/>
            </p:custDataLst>
          </p:nvPr>
        </p:nvGrpSpPr>
        <p:grpSpPr>
          <a:xfrm>
            <a:off x="2647941" y="2077839"/>
            <a:ext cx="6683383" cy="1137067"/>
            <a:chOff x="4304043" y="1286668"/>
            <a:chExt cx="3837944" cy="2757793"/>
          </a:xfrm>
          <a:effectLst>
            <a:outerShdw blurRad="203200" dist="152400" dir="8100000" algn="tr" rotWithShape="0">
              <a:prstClr val="black">
                <a:alpha val="50000"/>
              </a:prstClr>
            </a:outerShdw>
          </a:effectLst>
        </p:grpSpPr>
        <p:sp>
          <p:nvSpPr>
            <p:cNvPr id="36" name="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73"/>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9"/>
          <p:cNvSpPr>
            <a:spLocks noChangeArrowheads="1"/>
          </p:cNvSpPr>
          <p:nvPr>
            <p:custDataLst>
              <p:tags r:id="rId2"/>
            </p:custDataLst>
          </p:nvPr>
        </p:nvSpPr>
        <p:spPr bwMode="auto">
          <a:xfrm>
            <a:off x="2740997" y="2321793"/>
            <a:ext cx="6679449" cy="7067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defRPr/>
            </a:pPr>
            <a:r>
              <a:rPr lang="zh-CN" altLang="en-US" sz="4000" b="1" kern="0" dirty="0">
                <a:solidFill>
                  <a:srgbClr val="C9394A"/>
                </a:solidFill>
                <a:latin typeface="微软雅黑" panose="020B0503020204020204" charset="-122"/>
                <a:ea typeface="微软雅黑" panose="020B0503020204020204" charset="-122"/>
              </a:rPr>
              <a:t>Jenkins快速入门</a:t>
            </a:r>
            <a:endParaRPr lang="zh-CN" altLang="en-US" sz="4000" b="1" kern="0" dirty="0">
              <a:solidFill>
                <a:srgbClr val="C9394A"/>
              </a:solidFill>
              <a:latin typeface="微软雅黑" panose="020B0503020204020204" charset="-122"/>
              <a:ea typeface="微软雅黑" panose="020B0503020204020204" charset="-122"/>
            </a:endParaRPr>
          </a:p>
        </p:txBody>
      </p:sp>
      <p:sp>
        <p:nvSpPr>
          <p:cNvPr id="18" name="圆角矩形"/>
          <p:cNvSpPr/>
          <p:nvPr/>
        </p:nvSpPr>
        <p:spPr>
          <a:xfrm>
            <a:off x="4742180" y="4558665"/>
            <a:ext cx="2677160" cy="611505"/>
          </a:xfrm>
          <a:prstGeom prst="roundRect">
            <a:avLst>
              <a:gd name="adj" fmla="val 16666"/>
            </a:avLst>
          </a:prstGeom>
          <a:noFill/>
          <a:ln w="38100" cap="flat" cmpd="sng">
            <a:noFill/>
            <a:prstDash val="solid"/>
            <a:round/>
          </a:ln>
          <a:effectLst>
            <a:outerShdw blurRad="40000" dist="20000" dir="5400000" rotWithShape="0">
              <a:srgbClr val="000000">
                <a:alpha val="37647"/>
              </a:srgbClr>
            </a:outerShdw>
          </a:effectLst>
        </p:spPr>
        <p:txBody>
          <a:bodyPr vert="horz" wrap="square" lIns="121920" tIns="60960" rIns="121920" bIns="60960" anchor="ctr" anchorCtr="0"/>
          <a:lstStyle/>
          <a:p>
            <a:pPr algn="ctr"/>
            <a:r>
              <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实战项目</a:t>
            </a:r>
            <a:r>
              <a:rPr lang="en-US" altLang="zh-CN"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2</a:t>
            </a:r>
            <a:endParaRPr lang="en-US" altLang="zh-CN"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 calcmode="lin" valueType="num">
                                      <p:cBhvr>
                                        <p:cTn id="33" dur="1000" fill="hold"/>
                                        <p:tgtEl>
                                          <p:spTgt spid="29"/>
                                        </p:tgtEl>
                                        <p:attrNameLst>
                                          <p:attrName>style.rotation</p:attrName>
                                        </p:attrNameLst>
                                      </p:cBhvr>
                                      <p:tavLst>
                                        <p:tav tm="0">
                                          <p:val>
                                            <p:fltVal val="90"/>
                                          </p:val>
                                        </p:tav>
                                        <p:tav tm="100000">
                                          <p:val>
                                            <p:fltVal val="0"/>
                                          </p:val>
                                        </p:tav>
                                      </p:tavLst>
                                    </p:anim>
                                    <p:animEffect transition="in" filter="fade">
                                      <p:cBhvr>
                                        <p:cTn id="34" dur="1000"/>
                                        <p:tgtEl>
                                          <p:spTgt spid="2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style.rotation</p:attrName>
                                        </p:attrNameLst>
                                      </p:cBhvr>
                                      <p:tavLst>
                                        <p:tav tm="0">
                                          <p:val>
                                            <p:fltVal val="90"/>
                                          </p:val>
                                        </p:tav>
                                        <p:tav tm="100000">
                                          <p:val>
                                            <p:fltVal val="0"/>
                                          </p:val>
                                        </p:tav>
                                      </p:tavLst>
                                    </p:anim>
                                    <p:animEffect transition="in" filter="fade">
                                      <p:cBhvr>
                                        <p:cTn id="40" dur="1000"/>
                                        <p:tgtEl>
                                          <p:spTgt spid="3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250"/>
                                        <p:tgtEl>
                                          <p:spTgt spid="22"/>
                                        </p:tgtEl>
                                      </p:cBhvr>
                                    </p:animEffect>
                                  </p:childTnLst>
                                </p:cTn>
                              </p:par>
                            </p:childTnLst>
                          </p:cTn>
                        </p:par>
                        <p:par>
                          <p:cTn id="45" fill="hold">
                            <p:stCondLst>
                              <p:cond delay="1500"/>
                            </p:stCondLst>
                            <p:childTnLst>
                              <p:par>
                                <p:cTn id="46" presetID="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23"/>
                                        </p:tgtEl>
                                      </p:cBhvr>
                                    </p:animEffect>
                                  </p:childTnLst>
                                </p:cTn>
                              </p:par>
                            </p:childTnLst>
                          </p:cTn>
                        </p:par>
                        <p:par>
                          <p:cTn id="58" fill="hold">
                            <p:stCondLst>
                              <p:cond delay="2799"/>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4"/>
                                        </p:tgtEl>
                                        <p:attrNameLst>
                                          <p:attrName>ppt_y</p:attrName>
                                        </p:attrNameLst>
                                      </p:cBhvr>
                                      <p:tavLst>
                                        <p:tav tm="0">
                                          <p:val>
                                            <p:strVal val="#ppt_y"/>
                                          </p:val>
                                        </p:tav>
                                        <p:tav tm="100000">
                                          <p:val>
                                            <p:strVal val="#ppt_y"/>
                                          </p:val>
                                        </p:tav>
                                      </p:tavLst>
                                    </p:anim>
                                    <p:anim calcmode="lin" valueType="num">
                                      <p:cBhvr>
                                        <p:cTn id="6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65" dur="500" tmFilter="0,0; .5, 1; 1, 1"/>
                                        <p:tgtEl>
                                          <p:spTgt spid="24"/>
                                        </p:tgtEl>
                                      </p:cBhvr>
                                    </p:animEffect>
                                  </p:childTnLst>
                                </p:cTn>
                              </p:par>
                            </p:childTnLst>
                          </p:cTn>
                        </p:par>
                        <p:par>
                          <p:cTn id="66" fill="hold">
                            <p:stCondLst>
                              <p:cond delay="4000"/>
                            </p:stCondLst>
                            <p:childTnLst>
                              <p:par>
                                <p:cTn id="67" presetID="55"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strVal val="#ppt_w*0.70"/>
                                          </p:val>
                                        </p:tav>
                                        <p:tav tm="100000">
                                          <p:val>
                                            <p:strVal val="#ppt_w"/>
                                          </p:val>
                                        </p:tav>
                                      </p:tavLst>
                                    </p:anim>
                                    <p:anim calcmode="lin" valueType="num">
                                      <p:cBhvr>
                                        <p:cTn id="70" dur="500" fill="hold"/>
                                        <p:tgtEl>
                                          <p:spTgt spid="35"/>
                                        </p:tgtEl>
                                        <p:attrNameLst>
                                          <p:attrName>ppt_h</p:attrName>
                                        </p:attrNameLst>
                                      </p:cBhvr>
                                      <p:tavLst>
                                        <p:tav tm="0">
                                          <p:val>
                                            <p:strVal val="#ppt_h"/>
                                          </p:val>
                                        </p:tav>
                                        <p:tav tm="100000">
                                          <p:val>
                                            <p:strVal val="#ppt_h"/>
                                          </p:val>
                                        </p:tav>
                                      </p:tavLst>
                                    </p:anim>
                                    <p:animEffect transition="in" filter="fade">
                                      <p:cBhvr>
                                        <p:cTn id="71" dur="500"/>
                                        <p:tgtEl>
                                          <p:spTgt spid="35"/>
                                        </p:tgtEl>
                                      </p:cBhvr>
                                    </p:animEffect>
                                  </p:childTnLst>
                                </p:cTn>
                              </p:par>
                            </p:childTnLst>
                          </p:cTn>
                        </p:par>
                        <p:par>
                          <p:cTn id="72" fill="hold">
                            <p:stCondLst>
                              <p:cond delay="4500"/>
                            </p:stCondLst>
                            <p:childTnLst>
                              <p:par>
                                <p:cTn id="73" presetID="16" presetClass="entr" presetSubtype="2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1000"/>
                                        <p:tgtEl>
                                          <p:spTgt spid="38"/>
                                        </p:tgtEl>
                                      </p:cBhvr>
                                    </p:animEffect>
                                  </p:childTnLst>
                                </p:cTn>
                              </p:par>
                            </p:childTnLst>
                          </p:cTn>
                        </p:par>
                        <p:par>
                          <p:cTn id="76" fill="hold">
                            <p:stCondLst>
                              <p:cond delay="5500"/>
                            </p:stCondLst>
                            <p:childTnLst>
                              <p:par>
                                <p:cTn id="77" presetID="18" presetClass="entr" presetSubtype="1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strips(downLeft)">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utoUpdateAnimBg="0"/>
      <p:bldP spid="24" grpId="0" bldLvl="0" autoUpdateAnimBg="0"/>
      <p:bldP spid="25" grpId="0" bldLvl="0" animBg="1"/>
      <p:bldP spid="26" grpId="0" bldLvl="0" animBg="1"/>
      <p:bldP spid="27" grpId="0" bldLvl="0" animBg="1"/>
      <p:bldP spid="28" grpId="0" bldLvl="0" animBg="1"/>
      <p:bldP spid="29" grpId="0" bldLvl="0" animBg="1"/>
      <p:bldP spid="30" grpId="0" bldLvl="0" animBg="1"/>
      <p:bldP spid="38" grpId="0"/>
      <p:bldP spid="18" grpId="0" bldLvl="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4765" y="4439905"/>
            <a:ext cx="12190413" cy="915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TextBox 5"/>
          <p:cNvSpPr>
            <a:spLocks noChangeArrowheads="1"/>
          </p:cNvSpPr>
          <p:nvPr/>
        </p:nvSpPr>
        <p:spPr bwMode="auto">
          <a:xfrm>
            <a:off x="263525" y="4603115"/>
            <a:ext cx="4232910" cy="567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algn="ctr"/>
            <a:r>
              <a:rPr lang="zh-CN" sz="2665" dirty="0">
                <a:solidFill>
                  <a:schemeClr val="bg1"/>
                </a:solidFill>
                <a:latin typeface="微软雅黑" panose="020B0503020204020204" charset="-122"/>
                <a:ea typeface="微软雅黑" panose="020B0503020204020204" charset="-122"/>
              </a:rPr>
              <a:t>本章小结</a:t>
            </a:r>
            <a:endParaRPr lang="zh-CN" sz="2665" dirty="0">
              <a:solidFill>
                <a:schemeClr val="bg1"/>
              </a:solidFill>
              <a:latin typeface="微软雅黑" panose="020B0503020204020204" charset="-122"/>
              <a:ea typeface="微软雅黑" panose="020B0503020204020204" charset="-122"/>
            </a:endParaRPr>
          </a:p>
        </p:txBody>
      </p:sp>
      <p:sp>
        <p:nvSpPr>
          <p:cNvPr id="24" name="TextBox 5"/>
          <p:cNvSpPr>
            <a:spLocks noChangeArrowheads="1"/>
          </p:cNvSpPr>
          <p:nvPr/>
        </p:nvSpPr>
        <p:spPr bwMode="auto">
          <a:xfrm>
            <a:off x="7906639" y="4623712"/>
            <a:ext cx="427184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65" dirty="0">
                <a:solidFill>
                  <a:schemeClr val="bg1"/>
                </a:solidFill>
                <a:latin typeface="微软雅黑" panose="020B0503020204020204" charset="-122"/>
                <a:ea typeface="微软雅黑" panose="020B0503020204020204" charset="-122"/>
              </a:rPr>
              <a:t>Produced</a:t>
            </a:r>
            <a:r>
              <a:rPr lang="zh-CN" altLang="en-US" sz="2665" dirty="0">
                <a:solidFill>
                  <a:schemeClr val="bg1"/>
                </a:solidFill>
                <a:latin typeface="微软雅黑" panose="020B0503020204020204" charset="-122"/>
                <a:ea typeface="微软雅黑" panose="020B0503020204020204" charset="-122"/>
              </a:rPr>
              <a:t> </a:t>
            </a:r>
            <a:r>
              <a:rPr lang="en-US" altLang="zh-CN" sz="2665" dirty="0">
                <a:solidFill>
                  <a:schemeClr val="bg1"/>
                </a:solidFill>
                <a:latin typeface="微软雅黑" panose="020B0503020204020204" charset="-122"/>
                <a:ea typeface="微软雅黑" panose="020B0503020204020204" charset="-122"/>
              </a:rPr>
              <a:t>By</a:t>
            </a:r>
            <a:r>
              <a:rPr lang="zh-CN" altLang="en-US" sz="2665" dirty="0">
                <a:solidFill>
                  <a:schemeClr val="bg1"/>
                </a:solidFill>
                <a:latin typeface="微软雅黑" panose="020B0503020204020204" charset="-122"/>
                <a:ea typeface="微软雅黑" panose="020B0503020204020204" charset="-122"/>
              </a:rPr>
              <a:t> 小杨哥</a:t>
            </a:r>
            <a:endParaRPr lang="zh-CN" altLang="en-US" sz="2665" dirty="0">
              <a:solidFill>
                <a:schemeClr val="bg1"/>
              </a:solidFill>
              <a:latin typeface="微软雅黑" panose="020B0503020204020204" charset="-122"/>
              <a:ea typeface="微软雅黑" panose="020B0503020204020204" charset="-122"/>
            </a:endParaRPr>
          </a:p>
        </p:txBody>
      </p:sp>
      <p:sp>
        <p:nvSpPr>
          <p:cNvPr id="25" name="Freeform 5"/>
          <p:cNvSpPr/>
          <p:nvPr/>
        </p:nvSpPr>
        <p:spPr bwMode="auto">
          <a:xfrm rot="1855731">
            <a:off x="4094915" y="1008340"/>
            <a:ext cx="640224" cy="577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6" name="Freeform 5"/>
          <p:cNvSpPr/>
          <p:nvPr/>
        </p:nvSpPr>
        <p:spPr bwMode="auto">
          <a:xfrm rot="1855731">
            <a:off x="5415992" y="941361"/>
            <a:ext cx="341503" cy="3079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7" name="Freeform 5"/>
          <p:cNvSpPr/>
          <p:nvPr/>
        </p:nvSpPr>
        <p:spPr bwMode="auto">
          <a:xfrm rot="1855731">
            <a:off x="3108313" y="1202556"/>
            <a:ext cx="339851" cy="3064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8" name="Freeform 5"/>
          <p:cNvSpPr/>
          <p:nvPr/>
        </p:nvSpPr>
        <p:spPr bwMode="auto">
          <a:xfrm rot="1855731">
            <a:off x="6359329" y="1162215"/>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9" name="Freeform 5"/>
          <p:cNvSpPr/>
          <p:nvPr/>
        </p:nvSpPr>
        <p:spPr bwMode="auto">
          <a:xfrm rot="1855731">
            <a:off x="7487837" y="1033329"/>
            <a:ext cx="231795" cy="2089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30" name="Freeform 5"/>
          <p:cNvSpPr/>
          <p:nvPr/>
        </p:nvSpPr>
        <p:spPr bwMode="auto">
          <a:xfrm rot="1855731">
            <a:off x="8419381" y="1076584"/>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grpSp>
        <p:nvGrpSpPr>
          <p:cNvPr id="31" name="组合 30"/>
          <p:cNvGrpSpPr/>
          <p:nvPr/>
        </p:nvGrpSpPr>
        <p:grpSpPr>
          <a:xfrm>
            <a:off x="4642460" y="3604635"/>
            <a:ext cx="2811528" cy="2534911"/>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lumMod val="50000"/>
                    <a:lumOff val="50000"/>
                  </a:srgbClr>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grpSp>
      <p:grpSp>
        <p:nvGrpSpPr>
          <p:cNvPr id="35" name="71"/>
          <p:cNvGrpSpPr/>
          <p:nvPr>
            <p:custDataLst>
              <p:tags r:id="rId1"/>
            </p:custDataLst>
          </p:nvPr>
        </p:nvGrpSpPr>
        <p:grpSpPr>
          <a:xfrm>
            <a:off x="2647941" y="2077839"/>
            <a:ext cx="6683383" cy="1137067"/>
            <a:chOff x="4304043" y="1286668"/>
            <a:chExt cx="3837944" cy="2757793"/>
          </a:xfrm>
          <a:effectLst>
            <a:outerShdw blurRad="203200" dist="152400" dir="8100000" algn="tr" rotWithShape="0">
              <a:prstClr val="black">
                <a:alpha val="50000"/>
              </a:prstClr>
            </a:outerShdw>
          </a:effectLst>
        </p:grpSpPr>
        <p:sp>
          <p:nvSpPr>
            <p:cNvPr id="36" name="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73"/>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9"/>
          <p:cNvSpPr>
            <a:spLocks noChangeArrowheads="1"/>
          </p:cNvSpPr>
          <p:nvPr>
            <p:custDataLst>
              <p:tags r:id="rId2"/>
            </p:custDataLst>
          </p:nvPr>
        </p:nvSpPr>
        <p:spPr bwMode="auto">
          <a:xfrm>
            <a:off x="2740997" y="2321793"/>
            <a:ext cx="6679449" cy="7067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defRPr/>
            </a:pPr>
            <a:r>
              <a:rPr lang="zh-CN" altLang="en-US" sz="4000" b="1" kern="0" dirty="0">
                <a:solidFill>
                  <a:srgbClr val="C9394A"/>
                </a:solidFill>
                <a:latin typeface="微软雅黑" panose="020B0503020204020204" charset="-122"/>
                <a:ea typeface="微软雅黑" panose="020B0503020204020204" charset="-122"/>
              </a:rPr>
              <a:t>Jenkins快速入门</a:t>
            </a:r>
            <a:endParaRPr lang="zh-CN" altLang="en-US" sz="4000" b="1" kern="0" dirty="0">
              <a:solidFill>
                <a:srgbClr val="C9394A"/>
              </a:solidFill>
              <a:latin typeface="微软雅黑" panose="020B0503020204020204" charset="-122"/>
              <a:ea typeface="微软雅黑" panose="020B0503020204020204" charset="-122"/>
            </a:endParaRPr>
          </a:p>
        </p:txBody>
      </p:sp>
      <p:sp>
        <p:nvSpPr>
          <p:cNvPr id="18" name="圆角矩形"/>
          <p:cNvSpPr/>
          <p:nvPr/>
        </p:nvSpPr>
        <p:spPr>
          <a:xfrm>
            <a:off x="4742180" y="4558665"/>
            <a:ext cx="2677160" cy="611505"/>
          </a:xfrm>
          <a:prstGeom prst="roundRect">
            <a:avLst>
              <a:gd name="adj" fmla="val 16666"/>
            </a:avLst>
          </a:prstGeom>
          <a:noFill/>
          <a:ln w="38100" cap="flat" cmpd="sng">
            <a:noFill/>
            <a:prstDash val="solid"/>
            <a:round/>
          </a:ln>
          <a:effectLst>
            <a:outerShdw blurRad="40000" dist="20000" dir="5400000" rotWithShape="0">
              <a:srgbClr val="000000">
                <a:alpha val="37647"/>
              </a:srgbClr>
            </a:outerShdw>
          </a:effectLst>
        </p:spPr>
        <p:txBody>
          <a:bodyPr vert="horz" wrap="square" lIns="121920" tIns="60960" rIns="121920" bIns="60960" anchor="ctr" anchorCtr="0"/>
          <a:lstStyle/>
          <a:p>
            <a:pPr algn="ctr"/>
            <a:r>
              <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总结</a:t>
            </a:r>
            <a:endPar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 calcmode="lin" valueType="num">
                                      <p:cBhvr>
                                        <p:cTn id="33" dur="1000" fill="hold"/>
                                        <p:tgtEl>
                                          <p:spTgt spid="29"/>
                                        </p:tgtEl>
                                        <p:attrNameLst>
                                          <p:attrName>style.rotation</p:attrName>
                                        </p:attrNameLst>
                                      </p:cBhvr>
                                      <p:tavLst>
                                        <p:tav tm="0">
                                          <p:val>
                                            <p:fltVal val="90"/>
                                          </p:val>
                                        </p:tav>
                                        <p:tav tm="100000">
                                          <p:val>
                                            <p:fltVal val="0"/>
                                          </p:val>
                                        </p:tav>
                                      </p:tavLst>
                                    </p:anim>
                                    <p:animEffect transition="in" filter="fade">
                                      <p:cBhvr>
                                        <p:cTn id="34" dur="1000"/>
                                        <p:tgtEl>
                                          <p:spTgt spid="2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style.rotation</p:attrName>
                                        </p:attrNameLst>
                                      </p:cBhvr>
                                      <p:tavLst>
                                        <p:tav tm="0">
                                          <p:val>
                                            <p:fltVal val="90"/>
                                          </p:val>
                                        </p:tav>
                                        <p:tav tm="100000">
                                          <p:val>
                                            <p:fltVal val="0"/>
                                          </p:val>
                                        </p:tav>
                                      </p:tavLst>
                                    </p:anim>
                                    <p:animEffect transition="in" filter="fade">
                                      <p:cBhvr>
                                        <p:cTn id="40" dur="1000"/>
                                        <p:tgtEl>
                                          <p:spTgt spid="3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250"/>
                                        <p:tgtEl>
                                          <p:spTgt spid="22"/>
                                        </p:tgtEl>
                                      </p:cBhvr>
                                    </p:animEffect>
                                  </p:childTnLst>
                                </p:cTn>
                              </p:par>
                            </p:childTnLst>
                          </p:cTn>
                        </p:par>
                        <p:par>
                          <p:cTn id="45" fill="hold">
                            <p:stCondLst>
                              <p:cond delay="1500"/>
                            </p:stCondLst>
                            <p:childTnLst>
                              <p:par>
                                <p:cTn id="46" presetID="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23"/>
                                        </p:tgtEl>
                                      </p:cBhvr>
                                    </p:animEffect>
                                  </p:childTnLst>
                                </p:cTn>
                              </p:par>
                            </p:childTnLst>
                          </p:cTn>
                        </p:par>
                        <p:par>
                          <p:cTn id="58" fill="hold">
                            <p:stCondLst>
                              <p:cond delay="1399"/>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4"/>
                                        </p:tgtEl>
                                        <p:attrNameLst>
                                          <p:attrName>ppt_y</p:attrName>
                                        </p:attrNameLst>
                                      </p:cBhvr>
                                      <p:tavLst>
                                        <p:tav tm="0">
                                          <p:val>
                                            <p:strVal val="#ppt_y"/>
                                          </p:val>
                                        </p:tav>
                                        <p:tav tm="100000">
                                          <p:val>
                                            <p:strVal val="#ppt_y"/>
                                          </p:val>
                                        </p:tav>
                                      </p:tavLst>
                                    </p:anim>
                                    <p:anim calcmode="lin" valueType="num">
                                      <p:cBhvr>
                                        <p:cTn id="6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65" dur="500" tmFilter="0,0; .5, 1; 1, 1"/>
                                        <p:tgtEl>
                                          <p:spTgt spid="24"/>
                                        </p:tgtEl>
                                      </p:cBhvr>
                                    </p:animEffect>
                                  </p:childTnLst>
                                </p:cTn>
                              </p:par>
                            </p:childTnLst>
                          </p:cTn>
                        </p:par>
                        <p:par>
                          <p:cTn id="66" fill="hold">
                            <p:stCondLst>
                              <p:cond delay="2599"/>
                            </p:stCondLst>
                            <p:childTnLst>
                              <p:par>
                                <p:cTn id="67" presetID="55"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strVal val="#ppt_w*0.70"/>
                                          </p:val>
                                        </p:tav>
                                        <p:tav tm="100000">
                                          <p:val>
                                            <p:strVal val="#ppt_w"/>
                                          </p:val>
                                        </p:tav>
                                      </p:tavLst>
                                    </p:anim>
                                    <p:anim calcmode="lin" valueType="num">
                                      <p:cBhvr>
                                        <p:cTn id="70" dur="500" fill="hold"/>
                                        <p:tgtEl>
                                          <p:spTgt spid="35"/>
                                        </p:tgtEl>
                                        <p:attrNameLst>
                                          <p:attrName>ppt_h</p:attrName>
                                        </p:attrNameLst>
                                      </p:cBhvr>
                                      <p:tavLst>
                                        <p:tav tm="0">
                                          <p:val>
                                            <p:strVal val="#ppt_h"/>
                                          </p:val>
                                        </p:tav>
                                        <p:tav tm="100000">
                                          <p:val>
                                            <p:strVal val="#ppt_h"/>
                                          </p:val>
                                        </p:tav>
                                      </p:tavLst>
                                    </p:anim>
                                    <p:animEffect transition="in" filter="fade">
                                      <p:cBhvr>
                                        <p:cTn id="71" dur="500"/>
                                        <p:tgtEl>
                                          <p:spTgt spid="35"/>
                                        </p:tgtEl>
                                      </p:cBhvr>
                                    </p:animEffect>
                                  </p:childTnLst>
                                </p:cTn>
                              </p:par>
                            </p:childTnLst>
                          </p:cTn>
                        </p:par>
                        <p:par>
                          <p:cTn id="72" fill="hold">
                            <p:stCondLst>
                              <p:cond delay="3099"/>
                            </p:stCondLst>
                            <p:childTnLst>
                              <p:par>
                                <p:cTn id="73" presetID="16" presetClass="entr" presetSubtype="2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1000"/>
                                        <p:tgtEl>
                                          <p:spTgt spid="38"/>
                                        </p:tgtEl>
                                      </p:cBhvr>
                                    </p:animEffect>
                                  </p:childTnLst>
                                </p:cTn>
                              </p:par>
                            </p:childTnLst>
                          </p:cTn>
                        </p:par>
                        <p:par>
                          <p:cTn id="76" fill="hold">
                            <p:stCondLst>
                              <p:cond delay="4099"/>
                            </p:stCondLst>
                            <p:childTnLst>
                              <p:par>
                                <p:cTn id="77" presetID="18" presetClass="entr" presetSubtype="1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strips(downLeft)">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utoUpdateAnimBg="0"/>
      <p:bldP spid="24" grpId="0" bldLvl="0" autoUpdateAnimBg="0"/>
      <p:bldP spid="25" grpId="0" bldLvl="0" animBg="1"/>
      <p:bldP spid="26" grpId="0" bldLvl="0" animBg="1"/>
      <p:bldP spid="27" grpId="0" bldLvl="0" animBg="1"/>
      <p:bldP spid="28" grpId="0" bldLvl="0" animBg="1"/>
      <p:bldP spid="29" grpId="0" bldLvl="0" animBg="1"/>
      <p:bldP spid="30" grpId="0" bldLvl="0" animBg="1"/>
      <p:bldP spid="38" grpId="0"/>
      <p:bldP spid="18" grpId="0" bldLvl="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p:cNvSpPr/>
          <p:nvPr/>
        </p:nvSpPr>
        <p:spPr>
          <a:xfrm>
            <a:off x="1059815" y="1892300"/>
            <a:ext cx="10659110" cy="1284605"/>
          </a:xfrm>
          <a:prstGeom prst="rect">
            <a:avLst/>
          </a:prstGeom>
          <a:noFill/>
          <a:ln w="9525" cap="flat" cmpd="sng">
            <a:noFill/>
            <a:prstDash val="solid"/>
            <a:miter/>
          </a:ln>
        </p:spPr>
        <p:txBody>
          <a:bodyPr vert="horz" wrap="square" lIns="121920" tIns="60960" rIns="121920" bIns="60960" anchor="ctr" anchorCtr="0"/>
          <a:lstStyle/>
          <a:p>
            <a:pPr marL="266700" algn="just">
              <a:lnSpc>
                <a:spcPct val="100000"/>
              </a:lnSpc>
              <a:spcBef>
                <a:spcPts val="0"/>
              </a:spcBef>
              <a:spcAft>
                <a:spcPts val="0"/>
              </a:spcAft>
              <a:buClr>
                <a:srgbClr val="C00000"/>
              </a:buClr>
              <a:buFont typeface="Wingdings" panose="05000000000000000000" charset="0"/>
            </a:pPr>
            <a:endParaRPr lang="zh-CN" altLang="en-US"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Calibri" panose="020F0502020204030204" charset="0"/>
            </a:endParaRPr>
          </a:p>
        </p:txBody>
      </p:sp>
      <p:sp>
        <p:nvSpPr>
          <p:cNvPr id="93" name="矩形"/>
          <p:cNvSpPr/>
          <p:nvPr/>
        </p:nvSpPr>
        <p:spPr>
          <a:xfrm>
            <a:off x="880110" y="2997200"/>
            <a:ext cx="10972800" cy="1056005"/>
          </a:xfrm>
          <a:prstGeom prst="rect">
            <a:avLst/>
          </a:prstGeom>
          <a:noFill/>
          <a:ln w="9525" cap="flat" cmpd="sng">
            <a:noFill/>
            <a:prstDash val="solid"/>
            <a:miter/>
          </a:ln>
        </p:spPr>
        <p:txBody>
          <a:bodyPr vert="horz" wrap="square" lIns="121920" tIns="60960" rIns="121920" bIns="60960" anchor="ctr" anchorCtr="0"/>
          <a:lstStyle/>
          <a:p>
            <a:pPr marL="266700" algn="just" eaLnBrk="0" fontAlgn="base" hangingPunct="0">
              <a:lnSpc>
                <a:spcPct val="100000"/>
              </a:lnSpc>
              <a:spcBef>
                <a:spcPts val="0"/>
              </a:spcBef>
              <a:spcAft>
                <a:spcPts val="0"/>
              </a:spcAft>
              <a:buClr>
                <a:srgbClr val="C00000"/>
              </a:buClr>
              <a:buFont typeface="Wingdings" panose="05000000000000000000" charset="0"/>
            </a:pPr>
            <a:endParaRPr lang="en-US" altLang="zh-CN" sz="2665" b="1" u="none" strike="noStrike" kern="100" cap="none" spc="0" baseline="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 name="矩形"/>
          <p:cNvSpPr/>
          <p:nvPr/>
        </p:nvSpPr>
        <p:spPr>
          <a:xfrm>
            <a:off x="2120900" y="288290"/>
            <a:ext cx="8068945" cy="737235"/>
          </a:xfrm>
          <a:prstGeom prst="rect">
            <a:avLst/>
          </a:prstGeom>
          <a:noFill/>
          <a:ln w="9525" cap="flat" cmpd="sng">
            <a:noFill/>
            <a:prstDash val="solid"/>
            <a:miter/>
          </a:ln>
        </p:spPr>
        <p:txBody>
          <a:bodyPr vert="horz" wrap="square" lIns="121920" tIns="60960" rIns="121920" bIns="60960" anchor="t" anchorCtr="0">
            <a:spAutoFit/>
          </a:bodyPr>
          <a:lstStyle/>
          <a:p>
            <a:pPr marL="0" indent="0" algn="ctr">
              <a:lnSpc>
                <a:spcPct val="100000"/>
              </a:lnSpc>
              <a:spcBef>
                <a:spcPts val="0"/>
              </a:spcBef>
              <a:spcAft>
                <a:spcPts val="0"/>
              </a:spcAft>
              <a:buNone/>
            </a:pPr>
            <a:r>
              <a:rPr lang="zh-CN" sz="4000" b="1" u="none" strike="noStrike" kern="100" cap="none" spc="0" baseline="0">
                <a:solidFill>
                  <a:srgbClr val="C9394A"/>
                </a:solidFill>
                <a:latin typeface="微软雅黑" panose="020B0503020204020204" charset="-122"/>
                <a:ea typeface="微软雅黑" panose="020B0503020204020204" charset="-122"/>
                <a:cs typeface="Times New Roman" panose="02020603050405020304" charset="0"/>
                <a:sym typeface="+mn-ea"/>
              </a:rPr>
              <a:t>重点掌握</a:t>
            </a:r>
            <a:endParaRPr lang="zh-CN" sz="4000" b="1" u="none" strike="noStrike" kern="100" cap="none" spc="0" baseline="0">
              <a:solidFill>
                <a:srgbClr val="C9394A"/>
              </a:solidFill>
              <a:latin typeface="微软雅黑" panose="020B0503020204020204" charset="-122"/>
              <a:ea typeface="微软雅黑" panose="020B0503020204020204" charset="-122"/>
              <a:cs typeface="Times New Roman" panose="02020603050405020304" charset="0"/>
              <a:sym typeface="+mn-ea"/>
            </a:endParaRPr>
          </a:p>
        </p:txBody>
      </p:sp>
      <p:sp>
        <p:nvSpPr>
          <p:cNvPr id="5" name="圆角矩形 4"/>
          <p:cNvSpPr/>
          <p:nvPr/>
        </p:nvSpPr>
        <p:spPr>
          <a:xfrm>
            <a:off x="1199515" y="6885305"/>
            <a:ext cx="75565" cy="7556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文本框 8"/>
          <p:cNvSpPr txBox="1"/>
          <p:nvPr/>
        </p:nvSpPr>
        <p:spPr>
          <a:xfrm>
            <a:off x="1487170" y="2110105"/>
            <a:ext cx="10053320" cy="870585"/>
          </a:xfrm>
          <a:prstGeom prst="rect">
            <a:avLst/>
          </a:prstGeom>
          <a:noFill/>
        </p:spPr>
        <p:txBody>
          <a:bodyPr wrap="square" rtlCol="0">
            <a:noAutofit/>
          </a:bodyPr>
          <a:p>
            <a:r>
              <a:rPr lang="zh-CN" sz="2670" b="1">
                <a:latin typeface="微软雅黑" panose="020B0503020204020204" charset="-122"/>
                <a:ea typeface="微软雅黑" panose="020B0503020204020204" charset="-122"/>
                <a:cs typeface="微软雅黑" panose="020B0503020204020204" charset="-122"/>
              </a:rPr>
              <a:t>必须熟悉</a:t>
            </a:r>
            <a:r>
              <a:rPr lang="en-US" altLang="zh-CN" sz="2670" b="1">
                <a:latin typeface="微软雅黑" panose="020B0503020204020204" charset="-122"/>
                <a:ea typeface="微软雅黑" panose="020B0503020204020204" charset="-122"/>
                <a:cs typeface="微软雅黑" panose="020B0503020204020204" charset="-122"/>
              </a:rPr>
              <a:t>SonarQube</a:t>
            </a:r>
            <a:r>
              <a:rPr lang="zh-CN" altLang="en-US" sz="2670" b="1">
                <a:latin typeface="微软雅黑" panose="020B0503020204020204" charset="-122"/>
                <a:ea typeface="微软雅黑" panose="020B0503020204020204" charset="-122"/>
                <a:cs typeface="微软雅黑" panose="020B0503020204020204" charset="-122"/>
              </a:rPr>
              <a:t>、</a:t>
            </a:r>
            <a:r>
              <a:rPr lang="en-US" altLang="zh-CN" sz="2670" b="1">
                <a:latin typeface="微软雅黑" panose="020B0503020204020204" charset="-122"/>
                <a:ea typeface="微软雅黑" panose="020B0503020204020204" charset="-122"/>
                <a:cs typeface="微软雅黑" panose="020B0503020204020204" charset="-122"/>
              </a:rPr>
              <a:t>MeterSphere</a:t>
            </a:r>
            <a:r>
              <a:rPr lang="zh-CN" altLang="en-US" sz="2670" b="1">
                <a:latin typeface="微软雅黑" panose="020B0503020204020204" charset="-122"/>
                <a:ea typeface="微软雅黑" panose="020B0503020204020204" charset="-122"/>
                <a:cs typeface="微软雅黑" panose="020B0503020204020204" charset="-122"/>
              </a:rPr>
              <a:t>与</a:t>
            </a:r>
            <a:r>
              <a:rPr lang="en-US" altLang="zh-CN" sz="2670" b="1">
                <a:latin typeface="微软雅黑" panose="020B0503020204020204" charset="-122"/>
                <a:ea typeface="微软雅黑" panose="020B0503020204020204" charset="-122"/>
                <a:cs typeface="微软雅黑" panose="020B0503020204020204" charset="-122"/>
              </a:rPr>
              <a:t>Jenkins</a:t>
            </a:r>
            <a:r>
              <a:rPr lang="zh-CN" altLang="en-US" sz="2670" b="1">
                <a:latin typeface="微软雅黑" panose="020B0503020204020204" charset="-122"/>
                <a:ea typeface="微软雅黑" panose="020B0503020204020204" charset="-122"/>
                <a:cs typeface="微软雅黑" panose="020B0503020204020204" charset="-122"/>
              </a:rPr>
              <a:t>集成使用</a:t>
            </a: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2855595" y="4065905"/>
            <a:ext cx="6099175" cy="676910"/>
          </a:xfrm>
          <a:prstGeom prst="rect">
            <a:avLst/>
          </a:prstGeom>
          <a:noFill/>
        </p:spPr>
        <p:txBody>
          <a:bodyPr wrap="square" rtlCol="0">
            <a:noAutofit/>
          </a:bodyPr>
          <a:p>
            <a:r>
              <a:rPr lang="zh-CN" sz="2670" b="1">
                <a:latin typeface="微软雅黑" panose="020B0503020204020204" charset="-122"/>
                <a:ea typeface="微软雅黑" panose="020B0503020204020204" charset="-122"/>
                <a:cs typeface="微软雅黑" panose="020B0503020204020204" charset="-122"/>
              </a:rPr>
              <a:t>熟悉本章课堂项目实战讲的流水线脚本</a:t>
            </a:r>
            <a:endParaRPr lang="en-US" altLang="zh-CN" sz="2670" b="1">
              <a:latin typeface="微软雅黑" panose="020B0503020204020204" charset="-122"/>
              <a:ea typeface="微软雅黑" panose="020B0503020204020204" charset="-122"/>
              <a:cs typeface="微软雅黑" panose="020B0503020204020204" charset="-122"/>
            </a:endParaRPr>
          </a:p>
        </p:txBody>
      </p:sp>
      <p:sp>
        <p:nvSpPr>
          <p:cNvPr id="7" name="文本框 6"/>
          <p:cNvSpPr txBox="1"/>
          <p:nvPr/>
        </p:nvSpPr>
        <p:spPr>
          <a:xfrm>
            <a:off x="2063750" y="4436745"/>
            <a:ext cx="7833360" cy="676910"/>
          </a:xfrm>
          <a:prstGeom prst="rect">
            <a:avLst/>
          </a:prstGeom>
          <a:noFill/>
        </p:spPr>
        <p:txBody>
          <a:bodyPr wrap="square" rtlCol="0">
            <a:noAutofit/>
          </a:bodyPr>
          <a:p>
            <a:endParaRPr lang="en-US" altLang="zh-CN"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ppt_x"/>
                                          </p:val>
                                        </p:tav>
                                        <p:tav tm="100000">
                                          <p:val>
                                            <p:strVal val="#ppt_x"/>
                                          </p:val>
                                        </p:tav>
                                      </p:tavLst>
                                    </p:anim>
                                    <p:anim calcmode="lin" valueType="num">
                                      <p:cBhvr additive="base">
                                        <p:cTn id="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3"/>
                                        </p:tgtEl>
                                        <p:attrNameLst>
                                          <p:attrName>style.visibility</p:attrName>
                                        </p:attrNameLst>
                                      </p:cBhvr>
                                      <p:to>
                                        <p:strVal val="visible"/>
                                      </p:to>
                                    </p:set>
                                    <p:anim calcmode="lin" valueType="num">
                                      <p:cBhvr additive="base">
                                        <p:cTn id="13" dur="500" fill="hold"/>
                                        <p:tgtEl>
                                          <p:spTgt spid="93"/>
                                        </p:tgtEl>
                                        <p:attrNameLst>
                                          <p:attrName>ppt_x</p:attrName>
                                        </p:attrNameLst>
                                      </p:cBhvr>
                                      <p:tavLst>
                                        <p:tav tm="0">
                                          <p:val>
                                            <p:strVal val="#ppt_x"/>
                                          </p:val>
                                        </p:tav>
                                        <p:tav tm="100000">
                                          <p:val>
                                            <p:strVal val="#ppt_x"/>
                                          </p:val>
                                        </p:tav>
                                      </p:tavLst>
                                    </p:anim>
                                    <p:anim calcmode="lin" valueType="num">
                                      <p:cBhvr additive="base">
                                        <p:cTn id="14"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3" grpId="0"/>
      <p:bldP spid="93" grpId="1"/>
      <p:bldP spid="7" grpId="0"/>
      <p:bldP spid="7" grpId="1"/>
      <p:bldP spid="9" grpId="0"/>
      <p:bldP spid="9" grpId="1"/>
      <p:bldP spid="3" grpId="0"/>
      <p:bldP spid="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cs typeface="微软雅黑" panose="020B0503020204020204" charset="-122"/>
              </a:rPr>
              <a:t>接入</a:t>
            </a:r>
            <a:r>
              <a:rPr lang="en-US" altLang="zh-CN" sz="4000" b="1">
                <a:solidFill>
                  <a:srgbClr val="C9394A"/>
                </a:solidFill>
                <a:latin typeface="微软雅黑" panose="020B0503020204020204" charset="-122"/>
                <a:ea typeface="微软雅黑" panose="020B0503020204020204" charset="-122"/>
                <a:cs typeface="微软雅黑" panose="020B0503020204020204" charset="-122"/>
              </a:rPr>
              <a:t>LDAP</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1089025" y="1557020"/>
            <a:ext cx="2733040" cy="501650"/>
          </a:xfrm>
          <a:prstGeom prst="rect">
            <a:avLst/>
          </a:prstGeom>
          <a:noFill/>
        </p:spPr>
        <p:txBody>
          <a:bodyPr wrap="square" rtlCol="0">
            <a:sp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安装</a:t>
            </a:r>
            <a:r>
              <a:rPr lang="en-US" altLang="zh-CN" sz="2670" b="1">
                <a:latin typeface="微软雅黑" panose="020B0503020204020204" charset="-122"/>
                <a:ea typeface="微软雅黑" panose="020B0503020204020204" charset="-122"/>
                <a:cs typeface="微软雅黑" panose="020B0503020204020204" charset="-122"/>
                <a:sym typeface="+mn-ea"/>
              </a:rPr>
              <a:t>ldap</a:t>
            </a:r>
            <a:r>
              <a:rPr lang="zh-CN" altLang="en-US" sz="2670" b="1">
                <a:latin typeface="微软雅黑" panose="020B0503020204020204" charset="-122"/>
                <a:ea typeface="微软雅黑" panose="020B0503020204020204" charset="-122"/>
                <a:cs typeface="微软雅黑" panose="020B0503020204020204" charset="-122"/>
                <a:sym typeface="+mn-ea"/>
              </a:rPr>
              <a:t>插件</a:t>
            </a: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1056005" y="2996565"/>
            <a:ext cx="4543425" cy="501650"/>
          </a:xfrm>
          <a:prstGeom prst="rect">
            <a:avLst/>
          </a:prstGeom>
          <a:noFill/>
        </p:spPr>
        <p:txBody>
          <a:bodyPr wrap="square" rtlCol="0">
            <a:spAutoFit/>
          </a:bodyPr>
          <a:p>
            <a:r>
              <a:rPr lang="en-US" altLang="zh-CN" sz="2670" b="1">
                <a:latin typeface="微软雅黑" panose="020B0503020204020204" charset="-122"/>
                <a:ea typeface="微软雅黑" panose="020B0503020204020204" charset="-122"/>
              </a:rPr>
              <a:t># </a:t>
            </a:r>
            <a:r>
              <a:rPr lang="zh-CN" altLang="en-US" sz="2670" b="1">
                <a:latin typeface="微软雅黑" panose="020B0503020204020204" charset="-122"/>
                <a:ea typeface="微软雅黑" panose="020B0503020204020204" charset="-122"/>
              </a:rPr>
              <a:t>系统管理</a:t>
            </a:r>
            <a:r>
              <a:rPr lang="en-US" altLang="zh-CN" sz="2670" b="1">
                <a:latin typeface="微软雅黑" panose="020B0503020204020204" charset="-122"/>
                <a:ea typeface="微软雅黑" panose="020B0503020204020204" charset="-122"/>
              </a:rPr>
              <a:t>-&gt;</a:t>
            </a:r>
            <a:r>
              <a:rPr lang="zh-CN" altLang="en-US" sz="2670" b="1">
                <a:latin typeface="微软雅黑" panose="020B0503020204020204" charset="-122"/>
                <a:ea typeface="微软雅黑" panose="020B0503020204020204" charset="-122"/>
              </a:rPr>
              <a:t>全局安全配置</a:t>
            </a:r>
            <a:endParaRPr lang="zh-CN" altLang="en-US" sz="2670" b="1">
              <a:latin typeface="微软雅黑" panose="020B0503020204020204" charset="-122"/>
              <a:ea typeface="微软雅黑" panose="020B0503020204020204" charset="-122"/>
            </a:endParaRPr>
          </a:p>
        </p:txBody>
      </p:sp>
      <p:pic>
        <p:nvPicPr>
          <p:cNvPr id="3" name="图片 2"/>
          <p:cNvPicPr>
            <a:picLocks noChangeAspect="1"/>
          </p:cNvPicPr>
          <p:nvPr/>
        </p:nvPicPr>
        <p:blipFill>
          <a:blip r:embed="rId1"/>
          <a:stretch>
            <a:fillRect/>
          </a:stretch>
        </p:blipFill>
        <p:spPr>
          <a:xfrm>
            <a:off x="7990840" y="1340485"/>
            <a:ext cx="3048000" cy="5008245"/>
          </a:xfrm>
          <a:prstGeom prst="rect">
            <a:avLst/>
          </a:prstGeom>
        </p:spPr>
      </p:pic>
      <p:pic>
        <p:nvPicPr>
          <p:cNvPr id="6" name="图片 5"/>
          <p:cNvPicPr>
            <a:picLocks noChangeAspect="1"/>
          </p:cNvPicPr>
          <p:nvPr/>
        </p:nvPicPr>
        <p:blipFill>
          <a:blip r:embed="rId2"/>
          <a:stretch>
            <a:fillRect/>
          </a:stretch>
        </p:blipFill>
        <p:spPr>
          <a:xfrm>
            <a:off x="5304155" y="1412875"/>
            <a:ext cx="2650490" cy="28879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4439905"/>
            <a:ext cx="12190413" cy="915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TextBox 5"/>
          <p:cNvSpPr>
            <a:spLocks noChangeArrowheads="1"/>
          </p:cNvSpPr>
          <p:nvPr/>
        </p:nvSpPr>
        <p:spPr bwMode="auto">
          <a:xfrm>
            <a:off x="140970" y="4408170"/>
            <a:ext cx="4538345" cy="91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665" dirty="0">
                <a:solidFill>
                  <a:schemeClr val="bg1"/>
                </a:solidFill>
                <a:latin typeface="微软雅黑" panose="020B0503020204020204" charset="-122"/>
                <a:ea typeface="微软雅黑" panose="020B0503020204020204" charset="-122"/>
              </a:rPr>
              <a:t>凭据、视图、</a:t>
            </a:r>
            <a:endParaRPr lang="zh-CN" altLang="en-US" sz="2665" dirty="0">
              <a:solidFill>
                <a:schemeClr val="bg1"/>
              </a:solidFill>
              <a:latin typeface="微软雅黑" panose="020B0503020204020204" charset="-122"/>
              <a:ea typeface="微软雅黑" panose="020B0503020204020204" charset="-122"/>
            </a:endParaRPr>
          </a:p>
          <a:p>
            <a:pPr algn="ctr"/>
            <a:r>
              <a:rPr lang="zh-CN" altLang="en-US" sz="2665" dirty="0">
                <a:solidFill>
                  <a:schemeClr val="bg1"/>
                </a:solidFill>
                <a:latin typeface="微软雅黑" panose="020B0503020204020204" charset="-122"/>
                <a:ea typeface="微软雅黑" panose="020B0503020204020204" charset="-122"/>
              </a:rPr>
              <a:t>项目规范、系统配置</a:t>
            </a:r>
            <a:endParaRPr lang="zh-CN" altLang="en-US" sz="2665" dirty="0">
              <a:solidFill>
                <a:schemeClr val="bg1"/>
              </a:solidFill>
              <a:latin typeface="微软雅黑" panose="020B0503020204020204" charset="-122"/>
              <a:ea typeface="微软雅黑" panose="020B0503020204020204" charset="-122"/>
            </a:endParaRPr>
          </a:p>
        </p:txBody>
      </p:sp>
      <p:sp>
        <p:nvSpPr>
          <p:cNvPr id="24" name="TextBox 5"/>
          <p:cNvSpPr>
            <a:spLocks noChangeArrowheads="1"/>
          </p:cNvSpPr>
          <p:nvPr/>
        </p:nvSpPr>
        <p:spPr bwMode="auto">
          <a:xfrm>
            <a:off x="7906639" y="4623712"/>
            <a:ext cx="427184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65" dirty="0">
                <a:solidFill>
                  <a:schemeClr val="bg1"/>
                </a:solidFill>
                <a:latin typeface="微软雅黑" panose="020B0503020204020204" charset="-122"/>
                <a:ea typeface="微软雅黑" panose="020B0503020204020204" charset="-122"/>
              </a:rPr>
              <a:t>Produced</a:t>
            </a:r>
            <a:r>
              <a:rPr lang="zh-CN" altLang="en-US" sz="2665" dirty="0">
                <a:solidFill>
                  <a:schemeClr val="bg1"/>
                </a:solidFill>
                <a:latin typeface="微软雅黑" panose="020B0503020204020204" charset="-122"/>
                <a:ea typeface="微软雅黑" panose="020B0503020204020204" charset="-122"/>
              </a:rPr>
              <a:t> </a:t>
            </a:r>
            <a:r>
              <a:rPr lang="en-US" altLang="zh-CN" sz="2665" dirty="0">
                <a:solidFill>
                  <a:schemeClr val="bg1"/>
                </a:solidFill>
                <a:latin typeface="微软雅黑" panose="020B0503020204020204" charset="-122"/>
                <a:ea typeface="微软雅黑" panose="020B0503020204020204" charset="-122"/>
              </a:rPr>
              <a:t>By</a:t>
            </a:r>
            <a:r>
              <a:rPr lang="zh-CN" altLang="en-US" sz="2665" dirty="0">
                <a:solidFill>
                  <a:schemeClr val="bg1"/>
                </a:solidFill>
                <a:latin typeface="微软雅黑" panose="020B0503020204020204" charset="-122"/>
                <a:ea typeface="微软雅黑" panose="020B0503020204020204" charset="-122"/>
              </a:rPr>
              <a:t> 小杨哥</a:t>
            </a:r>
            <a:endParaRPr lang="zh-CN" altLang="en-US" sz="2665" dirty="0">
              <a:solidFill>
                <a:schemeClr val="bg1"/>
              </a:solidFill>
              <a:latin typeface="微软雅黑" panose="020B0503020204020204" charset="-122"/>
              <a:ea typeface="微软雅黑" panose="020B0503020204020204" charset="-122"/>
            </a:endParaRPr>
          </a:p>
        </p:txBody>
      </p:sp>
      <p:sp>
        <p:nvSpPr>
          <p:cNvPr id="25" name="Freeform 5"/>
          <p:cNvSpPr/>
          <p:nvPr/>
        </p:nvSpPr>
        <p:spPr bwMode="auto">
          <a:xfrm rot="1855731">
            <a:off x="4094915" y="1008340"/>
            <a:ext cx="640224" cy="577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6" name="Freeform 5"/>
          <p:cNvSpPr/>
          <p:nvPr/>
        </p:nvSpPr>
        <p:spPr bwMode="auto">
          <a:xfrm rot="1855731">
            <a:off x="5415992" y="941361"/>
            <a:ext cx="341503" cy="3079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7" name="Freeform 5"/>
          <p:cNvSpPr/>
          <p:nvPr/>
        </p:nvSpPr>
        <p:spPr bwMode="auto">
          <a:xfrm rot="1855731">
            <a:off x="3108313" y="1202556"/>
            <a:ext cx="339851" cy="3064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8" name="Freeform 5"/>
          <p:cNvSpPr/>
          <p:nvPr/>
        </p:nvSpPr>
        <p:spPr bwMode="auto">
          <a:xfrm rot="1855731">
            <a:off x="6359329" y="1162215"/>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9" name="Freeform 5"/>
          <p:cNvSpPr/>
          <p:nvPr/>
        </p:nvSpPr>
        <p:spPr bwMode="auto">
          <a:xfrm rot="1855731">
            <a:off x="7487837" y="1033329"/>
            <a:ext cx="231795" cy="2089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30" name="Freeform 5"/>
          <p:cNvSpPr/>
          <p:nvPr/>
        </p:nvSpPr>
        <p:spPr bwMode="auto">
          <a:xfrm rot="1855731">
            <a:off x="8419381" y="1076584"/>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grpSp>
        <p:nvGrpSpPr>
          <p:cNvPr id="31" name="组合 30"/>
          <p:cNvGrpSpPr/>
          <p:nvPr/>
        </p:nvGrpSpPr>
        <p:grpSpPr>
          <a:xfrm>
            <a:off x="4642460" y="3604635"/>
            <a:ext cx="2811528" cy="2534911"/>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lumMod val="50000"/>
                    <a:lumOff val="50000"/>
                  </a:srgbClr>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grpSp>
      <p:grpSp>
        <p:nvGrpSpPr>
          <p:cNvPr id="35" name="71"/>
          <p:cNvGrpSpPr/>
          <p:nvPr>
            <p:custDataLst>
              <p:tags r:id="rId1"/>
            </p:custDataLst>
          </p:nvPr>
        </p:nvGrpSpPr>
        <p:grpSpPr>
          <a:xfrm>
            <a:off x="2647941" y="2077839"/>
            <a:ext cx="6683383" cy="1137067"/>
            <a:chOff x="4304043" y="1286668"/>
            <a:chExt cx="3837944" cy="2757793"/>
          </a:xfrm>
          <a:effectLst>
            <a:outerShdw blurRad="203200" dist="152400" dir="8100000" algn="tr" rotWithShape="0">
              <a:prstClr val="black">
                <a:alpha val="50000"/>
              </a:prstClr>
            </a:outerShdw>
          </a:effectLst>
        </p:grpSpPr>
        <p:sp>
          <p:nvSpPr>
            <p:cNvPr id="36" name="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73"/>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9"/>
          <p:cNvSpPr>
            <a:spLocks noChangeArrowheads="1"/>
          </p:cNvSpPr>
          <p:nvPr>
            <p:custDataLst>
              <p:tags r:id="rId2"/>
            </p:custDataLst>
          </p:nvPr>
        </p:nvSpPr>
        <p:spPr bwMode="auto">
          <a:xfrm>
            <a:off x="2740997" y="2321793"/>
            <a:ext cx="6679449" cy="7067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defRPr/>
            </a:pPr>
            <a:r>
              <a:rPr lang="zh-CN" altLang="en-US" sz="4000" b="1" kern="0" dirty="0">
                <a:solidFill>
                  <a:srgbClr val="C9394A"/>
                </a:solidFill>
                <a:latin typeface="微软雅黑" panose="020B0503020204020204" charset="-122"/>
                <a:ea typeface="微软雅黑" panose="020B0503020204020204" charset="-122"/>
              </a:rPr>
              <a:t>Jenkins快速入门</a:t>
            </a:r>
            <a:endParaRPr lang="zh-CN" altLang="en-US" sz="4000" b="1" kern="0" dirty="0">
              <a:solidFill>
                <a:srgbClr val="C9394A"/>
              </a:solidFill>
              <a:latin typeface="微软雅黑" panose="020B0503020204020204" charset="-122"/>
              <a:ea typeface="微软雅黑" panose="020B0503020204020204" charset="-122"/>
            </a:endParaRPr>
          </a:p>
        </p:txBody>
      </p:sp>
      <p:sp>
        <p:nvSpPr>
          <p:cNvPr id="18" name="圆角矩形"/>
          <p:cNvSpPr/>
          <p:nvPr/>
        </p:nvSpPr>
        <p:spPr>
          <a:xfrm>
            <a:off x="4860105" y="4558619"/>
            <a:ext cx="2399903" cy="611715"/>
          </a:xfrm>
          <a:prstGeom prst="roundRect">
            <a:avLst>
              <a:gd name="adj" fmla="val 16666"/>
            </a:avLst>
          </a:prstGeom>
          <a:noFill/>
          <a:ln w="38100" cap="flat" cmpd="sng">
            <a:noFill/>
            <a:prstDash val="solid"/>
            <a:round/>
          </a:ln>
          <a:effectLst>
            <a:outerShdw blurRad="40000" dist="20000" dir="5400000" rotWithShape="0">
              <a:srgbClr val="000000">
                <a:alpha val="37647"/>
              </a:srgbClr>
            </a:outerShdw>
          </a:effectLst>
        </p:spPr>
        <p:txBody>
          <a:bodyPr vert="horz" wrap="square" lIns="121920" tIns="60960" rIns="121920" bIns="60960" anchor="ctr" anchorCtr="0"/>
          <a:lstStyle/>
          <a:p>
            <a:pPr algn="ctr"/>
            <a:r>
              <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基础配置</a:t>
            </a:r>
            <a:endParaRPr lang="en-US" altLang="zh-CN"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 calcmode="lin" valueType="num">
                                      <p:cBhvr>
                                        <p:cTn id="33" dur="1000" fill="hold"/>
                                        <p:tgtEl>
                                          <p:spTgt spid="29"/>
                                        </p:tgtEl>
                                        <p:attrNameLst>
                                          <p:attrName>style.rotation</p:attrName>
                                        </p:attrNameLst>
                                      </p:cBhvr>
                                      <p:tavLst>
                                        <p:tav tm="0">
                                          <p:val>
                                            <p:fltVal val="90"/>
                                          </p:val>
                                        </p:tav>
                                        <p:tav tm="100000">
                                          <p:val>
                                            <p:fltVal val="0"/>
                                          </p:val>
                                        </p:tav>
                                      </p:tavLst>
                                    </p:anim>
                                    <p:animEffect transition="in" filter="fade">
                                      <p:cBhvr>
                                        <p:cTn id="34" dur="1000"/>
                                        <p:tgtEl>
                                          <p:spTgt spid="2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style.rotation</p:attrName>
                                        </p:attrNameLst>
                                      </p:cBhvr>
                                      <p:tavLst>
                                        <p:tav tm="0">
                                          <p:val>
                                            <p:fltVal val="90"/>
                                          </p:val>
                                        </p:tav>
                                        <p:tav tm="100000">
                                          <p:val>
                                            <p:fltVal val="0"/>
                                          </p:val>
                                        </p:tav>
                                      </p:tavLst>
                                    </p:anim>
                                    <p:animEffect transition="in" filter="fade">
                                      <p:cBhvr>
                                        <p:cTn id="40" dur="1000"/>
                                        <p:tgtEl>
                                          <p:spTgt spid="3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250"/>
                                        <p:tgtEl>
                                          <p:spTgt spid="22"/>
                                        </p:tgtEl>
                                      </p:cBhvr>
                                    </p:animEffect>
                                  </p:childTnLst>
                                </p:cTn>
                              </p:par>
                            </p:childTnLst>
                          </p:cTn>
                        </p:par>
                        <p:par>
                          <p:cTn id="45" fill="hold">
                            <p:stCondLst>
                              <p:cond delay="1500"/>
                            </p:stCondLst>
                            <p:childTnLst>
                              <p:par>
                                <p:cTn id="46" presetID="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23"/>
                                        </p:tgtEl>
                                      </p:cBhvr>
                                    </p:animEffect>
                                  </p:childTnLst>
                                </p:cTn>
                              </p:par>
                            </p:childTnLst>
                          </p:cTn>
                        </p:par>
                        <p:par>
                          <p:cTn id="58" fill="hold">
                            <p:stCondLst>
                              <p:cond delay="1950"/>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4"/>
                                        </p:tgtEl>
                                        <p:attrNameLst>
                                          <p:attrName>ppt_y</p:attrName>
                                        </p:attrNameLst>
                                      </p:cBhvr>
                                      <p:tavLst>
                                        <p:tav tm="0">
                                          <p:val>
                                            <p:strVal val="#ppt_y"/>
                                          </p:val>
                                        </p:tav>
                                        <p:tav tm="100000">
                                          <p:val>
                                            <p:strVal val="#ppt_y"/>
                                          </p:val>
                                        </p:tav>
                                      </p:tavLst>
                                    </p:anim>
                                    <p:anim calcmode="lin" valueType="num">
                                      <p:cBhvr>
                                        <p:cTn id="6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65" dur="500" tmFilter="0,0; .5, 1; 1, 1"/>
                                        <p:tgtEl>
                                          <p:spTgt spid="24"/>
                                        </p:tgtEl>
                                      </p:cBhvr>
                                    </p:animEffect>
                                  </p:childTnLst>
                                </p:cTn>
                              </p:par>
                            </p:childTnLst>
                          </p:cTn>
                        </p:par>
                        <p:par>
                          <p:cTn id="66" fill="hold">
                            <p:stCondLst>
                              <p:cond delay="3150"/>
                            </p:stCondLst>
                            <p:childTnLst>
                              <p:par>
                                <p:cTn id="67" presetID="55"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strVal val="#ppt_w*0.70"/>
                                          </p:val>
                                        </p:tav>
                                        <p:tav tm="100000">
                                          <p:val>
                                            <p:strVal val="#ppt_w"/>
                                          </p:val>
                                        </p:tav>
                                      </p:tavLst>
                                    </p:anim>
                                    <p:anim calcmode="lin" valueType="num">
                                      <p:cBhvr>
                                        <p:cTn id="70" dur="500" fill="hold"/>
                                        <p:tgtEl>
                                          <p:spTgt spid="35"/>
                                        </p:tgtEl>
                                        <p:attrNameLst>
                                          <p:attrName>ppt_h</p:attrName>
                                        </p:attrNameLst>
                                      </p:cBhvr>
                                      <p:tavLst>
                                        <p:tav tm="0">
                                          <p:val>
                                            <p:strVal val="#ppt_h"/>
                                          </p:val>
                                        </p:tav>
                                        <p:tav tm="100000">
                                          <p:val>
                                            <p:strVal val="#ppt_h"/>
                                          </p:val>
                                        </p:tav>
                                      </p:tavLst>
                                    </p:anim>
                                    <p:animEffect transition="in" filter="fade">
                                      <p:cBhvr>
                                        <p:cTn id="71" dur="500"/>
                                        <p:tgtEl>
                                          <p:spTgt spid="35"/>
                                        </p:tgtEl>
                                      </p:cBhvr>
                                    </p:animEffect>
                                  </p:childTnLst>
                                </p:cTn>
                              </p:par>
                            </p:childTnLst>
                          </p:cTn>
                        </p:par>
                        <p:par>
                          <p:cTn id="72" fill="hold">
                            <p:stCondLst>
                              <p:cond delay="3650"/>
                            </p:stCondLst>
                            <p:childTnLst>
                              <p:par>
                                <p:cTn id="73" presetID="16" presetClass="entr" presetSubtype="2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1000"/>
                                        <p:tgtEl>
                                          <p:spTgt spid="38"/>
                                        </p:tgtEl>
                                      </p:cBhvr>
                                    </p:animEffect>
                                  </p:childTnLst>
                                </p:cTn>
                              </p:par>
                            </p:childTnLst>
                          </p:cTn>
                        </p:par>
                        <p:par>
                          <p:cTn id="76" fill="hold">
                            <p:stCondLst>
                              <p:cond delay="4650"/>
                            </p:stCondLst>
                            <p:childTnLst>
                              <p:par>
                                <p:cTn id="77" presetID="18" presetClass="entr" presetSubtype="1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strips(downLeft)">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utoUpdateAnimBg="0"/>
      <p:bldP spid="24" grpId="0" bldLvl="0" autoUpdateAnimBg="0"/>
      <p:bldP spid="25" grpId="0" bldLvl="0" animBg="1"/>
      <p:bldP spid="26" grpId="0" bldLvl="0" animBg="1"/>
      <p:bldP spid="27" grpId="0" bldLvl="0" animBg="1"/>
      <p:bldP spid="28" grpId="0" bldLvl="0" animBg="1"/>
      <p:bldP spid="29" grpId="0" bldLvl="0" animBg="1"/>
      <p:bldP spid="30" grpId="0" bldLvl="0" animBg="1"/>
      <p:bldP spid="38" grpId="0"/>
      <p:bldP spid="18"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cs typeface="微软雅黑" panose="020B0503020204020204" charset="-122"/>
              </a:rPr>
              <a:t>视图介绍</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2219325" y="1815465"/>
            <a:ext cx="9363075" cy="631825"/>
          </a:xfrm>
        </p:spPr>
        <p:txBody>
          <a:bodyPr/>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视图（Views）：Jenkins的视图用于组织和展示项目</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endParaRPr lang="en-US" altLang="zh-CN" sz="2670" b="1">
              <a:latin typeface="微软雅黑" panose="020B0503020204020204" charset="-122"/>
              <a:ea typeface="微软雅黑" panose="020B0503020204020204" charset="-122"/>
              <a:cs typeface="微软雅黑" panose="020B0503020204020204" charset="-122"/>
              <a:sym typeface="+mn-ea"/>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endParaRPr lang="zh-CN" altLang="en-US" sz="2670">
              <a:sym typeface="+mn-ea"/>
            </a:endParaRPr>
          </a:p>
          <a:p>
            <a:pPr marL="0" indent="0">
              <a:buNone/>
            </a:pPr>
            <a:endParaRPr lang="zh-CN" altLang="en-US" sz="2670"/>
          </a:p>
        </p:txBody>
      </p:sp>
      <p:pic>
        <p:nvPicPr>
          <p:cNvPr id="5" name="图片 4"/>
          <p:cNvPicPr>
            <a:picLocks noChangeAspect="1"/>
          </p:cNvPicPr>
          <p:nvPr/>
        </p:nvPicPr>
        <p:blipFill>
          <a:blip r:embed="rId1"/>
          <a:stretch>
            <a:fillRect/>
          </a:stretch>
        </p:blipFill>
        <p:spPr>
          <a:xfrm>
            <a:off x="2639695" y="2493010"/>
            <a:ext cx="5509895" cy="34848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cs typeface="微软雅黑" panose="020B0503020204020204" charset="-122"/>
              </a:rPr>
              <a:t>凭据介绍</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609600" y="1815465"/>
            <a:ext cx="7408545" cy="2157730"/>
          </a:xfrm>
        </p:spPr>
        <p:txBody>
          <a:bodyPr/>
          <a:p>
            <a:pPr marL="0" indent="0">
              <a:buNone/>
            </a:pP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endParaRPr lang="zh-CN" altLang="en-US" sz="2670"/>
          </a:p>
        </p:txBody>
      </p:sp>
      <p:pic>
        <p:nvPicPr>
          <p:cNvPr id="4" name="图片 3"/>
          <p:cNvPicPr>
            <a:picLocks noChangeAspect="1"/>
          </p:cNvPicPr>
          <p:nvPr/>
        </p:nvPicPr>
        <p:blipFill>
          <a:blip r:embed="rId1"/>
          <a:stretch>
            <a:fillRect/>
          </a:stretch>
        </p:blipFill>
        <p:spPr>
          <a:xfrm>
            <a:off x="7248525" y="1412875"/>
            <a:ext cx="3855720" cy="4713605"/>
          </a:xfrm>
          <a:prstGeom prst="rect">
            <a:avLst/>
          </a:prstGeom>
        </p:spPr>
      </p:pic>
      <p:sp>
        <p:nvSpPr>
          <p:cNvPr id="7" name="文本框 6"/>
          <p:cNvSpPr txBox="1"/>
          <p:nvPr/>
        </p:nvSpPr>
        <p:spPr>
          <a:xfrm>
            <a:off x="767715" y="1412875"/>
            <a:ext cx="6214745" cy="2259965"/>
          </a:xfrm>
          <a:prstGeom prst="rect">
            <a:avLst/>
          </a:prstGeom>
          <a:noFill/>
        </p:spPr>
        <p:txBody>
          <a:bodyPr wrap="square" rtlCol="0">
            <a:noAutofit/>
          </a:bodyPr>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凭据（Credentials）：Jenkins提供了</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凭据管理功能，用于安全地存储和管理</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敏感信息，如用户名、密码、API密钥、</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证书等</a:t>
            </a:r>
            <a:endParaRPr lang="en-US" altLang="zh-CN" sz="2670" b="1">
              <a:latin typeface="微软雅黑" panose="020B0503020204020204" charset="-122"/>
              <a:ea typeface="微软雅黑" panose="020B0503020204020204" charset="-122"/>
              <a:cs typeface="微软雅黑" panose="020B0503020204020204" charset="-122"/>
              <a:sym typeface="+mn-ea"/>
            </a:endParaRPr>
          </a:p>
          <a:p>
            <a:endParaRPr lang="zh-CN" altLang="en-US" sz="2670"/>
          </a:p>
        </p:txBody>
      </p:sp>
      <p:sp>
        <p:nvSpPr>
          <p:cNvPr id="8" name="文本框 7"/>
          <p:cNvSpPr txBox="1"/>
          <p:nvPr/>
        </p:nvSpPr>
        <p:spPr>
          <a:xfrm>
            <a:off x="767715" y="3356610"/>
            <a:ext cx="6572250" cy="1732915"/>
          </a:xfrm>
          <a:prstGeom prst="rect">
            <a:avLst/>
          </a:prstGeom>
          <a:noFill/>
        </p:spPr>
        <p:txBody>
          <a:bodyPr wrap="square" rtlCol="0">
            <a:spAutoFit/>
          </a:bodyPr>
          <a:p>
            <a:pPr marL="0" indent="0">
              <a:buNone/>
            </a:pP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主要使用的凭据有</a:t>
            </a:r>
            <a:r>
              <a:rPr lang="en-US" altLang="zh-CN" sz="2670" b="1">
                <a:latin typeface="微软雅黑" panose="020B0503020204020204" charset="-122"/>
                <a:ea typeface="微软雅黑" panose="020B0503020204020204" charset="-122"/>
                <a:cs typeface="微软雅黑" panose="020B0503020204020204" charset="-122"/>
                <a:sym typeface="+mn-ea"/>
              </a:rPr>
              <a:t>Username with Pass</a:t>
            </a:r>
            <a:br>
              <a:rPr lang="en-US" altLang="zh-CN" sz="2670" b="1">
                <a:latin typeface="微软雅黑" panose="020B0503020204020204" charset="-122"/>
                <a:ea typeface="微软雅黑" panose="020B0503020204020204" charset="-122"/>
                <a:cs typeface="微软雅黑" panose="020B0503020204020204" charset="-122"/>
                <a:sym typeface="+mn-ea"/>
              </a:rPr>
            </a:br>
            <a:r>
              <a:rPr lang="zh-CN" altLang="en-US" sz="2670" b="1">
                <a:latin typeface="微软雅黑" panose="020B0503020204020204" charset="-122"/>
                <a:ea typeface="微软雅黑" panose="020B0503020204020204" charset="-122"/>
                <a:cs typeface="微软雅黑" panose="020B0503020204020204" charset="-122"/>
                <a:sym typeface="+mn-ea"/>
              </a:rPr>
              <a:t>与</a:t>
            </a:r>
            <a:r>
              <a:rPr lang="en-US" altLang="zh-CN" sz="2670" b="1">
                <a:latin typeface="微软雅黑" panose="020B0503020204020204" charset="-122"/>
                <a:ea typeface="微软雅黑" panose="020B0503020204020204" charset="-122"/>
                <a:cs typeface="微软雅黑" panose="020B0503020204020204" charset="-122"/>
                <a:sym typeface="+mn-ea"/>
              </a:rPr>
              <a:t> SSH Username with private key</a:t>
            </a:r>
            <a:endParaRPr lang="zh-CN" altLang="en-US" sz="2670" b="1">
              <a:latin typeface="微软雅黑" panose="020B0503020204020204" charset="-122"/>
              <a:ea typeface="微软雅黑" panose="020B0503020204020204" charset="-122"/>
              <a:cs typeface="微软雅黑" panose="020B0503020204020204" charset="-122"/>
              <a:sym typeface="+mn-ea"/>
            </a:endParaRPr>
          </a:p>
          <a:p>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1" build="p"/>
      <p:bldP spid="7" grpId="0"/>
      <p:bldP spid="7" grpId="1"/>
      <p:bldP spid="8" grpId="0"/>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系统配置</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1829435" y="2103120"/>
            <a:ext cx="9752965" cy="856615"/>
          </a:xfrm>
        </p:spPr>
        <p:txBody>
          <a:bodyPr/>
          <a:p>
            <a:pPr marL="0" indent="0">
              <a:buNone/>
            </a:pPr>
            <a:endParaRPr lang="zh-CN" altLang="en-US" sz="2670">
              <a:latin typeface="微软雅黑" panose="020B0503020204020204" charset="-122"/>
              <a:ea typeface="微软雅黑" panose="020B0503020204020204" charset="-122"/>
              <a:sym typeface="+mn-ea"/>
            </a:endParaRPr>
          </a:p>
          <a:p>
            <a:pPr marL="0" indent="0">
              <a:buNone/>
            </a:pPr>
            <a:endParaRPr lang="zh-CN" altLang="en-US" sz="2670">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2598420" y="2493010"/>
            <a:ext cx="6339205" cy="3169920"/>
          </a:xfrm>
          <a:prstGeom prst="rect">
            <a:avLst/>
          </a:prstGeom>
        </p:spPr>
      </p:pic>
      <p:sp>
        <p:nvSpPr>
          <p:cNvPr id="7" name="文本框 6"/>
          <p:cNvSpPr txBox="1"/>
          <p:nvPr/>
        </p:nvSpPr>
        <p:spPr>
          <a:xfrm>
            <a:off x="2598420" y="1628775"/>
            <a:ext cx="8408035" cy="501650"/>
          </a:xfrm>
          <a:prstGeom prst="rect">
            <a:avLst/>
          </a:prstGeom>
          <a:noFill/>
        </p:spPr>
        <p:txBody>
          <a:bodyPr wrap="square" rtlCol="0">
            <a:spAutoFit/>
          </a:bodyPr>
          <a:p>
            <a:r>
              <a:rPr lang="zh-CN" altLang="en-US" sz="2670" b="1">
                <a:latin typeface="微软雅黑" panose="020B0503020204020204" charset="-122"/>
                <a:ea typeface="微软雅黑" panose="020B0503020204020204" charset="-122"/>
              </a:rPr>
              <a:t>系统配置主要用于系统全局配置</a:t>
            </a:r>
            <a:endParaRPr lang="zh-CN" altLang="en-US" sz="267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7" grpId="0"/>
      <p:bldP spid="7"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p:cNvSpPr/>
          <p:nvPr/>
        </p:nvSpPr>
        <p:spPr>
          <a:xfrm>
            <a:off x="3517900" y="1982470"/>
            <a:ext cx="5442585" cy="677545"/>
          </a:xfrm>
          <a:prstGeom prst="rect">
            <a:avLst/>
          </a:prstGeom>
          <a:noFill/>
          <a:ln w="9525" cap="flat" cmpd="sng">
            <a:noFill/>
            <a:prstDash val="solid"/>
            <a:miter/>
          </a:ln>
        </p:spPr>
        <p:txBody>
          <a:bodyPr vert="horz" wrap="square" lIns="121920" tIns="60960" rIns="121920" bIns="60960" anchor="ctr" anchorCtr="0"/>
          <a:lstStyle/>
          <a:p>
            <a:pPr marL="609600" indent="-342900" algn="just">
              <a:lnSpc>
                <a:spcPct val="100000"/>
              </a:lnSpc>
              <a:spcBef>
                <a:spcPts val="0"/>
              </a:spcBef>
              <a:spcAft>
                <a:spcPts val="0"/>
              </a:spcAft>
              <a:buClr>
                <a:srgbClr val="C00000"/>
              </a:buClr>
              <a:buFont typeface="Wingdings" panose="05000000000000000000" charset="0"/>
              <a:buChar char="u"/>
            </a:pPr>
            <a:r>
              <a:rPr lang="en-US" altLang="zh-CN"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rPr>
              <a:t>Jenkins</a:t>
            </a:r>
            <a:r>
              <a:rPr lang="zh-CN" altLang="en-US"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rPr>
              <a:t>介绍、各种部署方式</a:t>
            </a:r>
            <a:endParaRPr lang="zh-CN" altLang="en-US"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Calibri" panose="020F0502020204030204" charset="0"/>
            </a:endParaRPr>
          </a:p>
        </p:txBody>
      </p:sp>
      <p:sp>
        <p:nvSpPr>
          <p:cNvPr id="93" name="矩形"/>
          <p:cNvSpPr/>
          <p:nvPr/>
        </p:nvSpPr>
        <p:spPr>
          <a:xfrm>
            <a:off x="3717925" y="4652645"/>
            <a:ext cx="4634230" cy="677545"/>
          </a:xfrm>
          <a:prstGeom prst="rect">
            <a:avLst/>
          </a:prstGeom>
          <a:noFill/>
          <a:ln w="9525" cap="flat" cmpd="sng">
            <a:noFill/>
            <a:prstDash val="solid"/>
            <a:miter/>
          </a:ln>
        </p:spPr>
        <p:txBody>
          <a:bodyPr vert="horz" wrap="square" lIns="121920" tIns="60960" rIns="121920" bIns="60960" anchor="ctr" anchorCtr="0"/>
          <a:lstStyle/>
          <a:p>
            <a:pPr marL="609600" indent="-342900" algn="just" eaLnBrk="0" fontAlgn="base" hangingPunct="0">
              <a:lnSpc>
                <a:spcPct val="100000"/>
              </a:lnSpc>
              <a:spcBef>
                <a:spcPts val="0"/>
              </a:spcBef>
              <a:spcAft>
                <a:spcPts val="0"/>
              </a:spcAft>
              <a:buClr>
                <a:srgbClr val="C00000"/>
              </a:buClr>
              <a:buFont typeface="Wingdings" panose="05000000000000000000" charset="0"/>
              <a:buChar char="u"/>
            </a:pPr>
            <a:r>
              <a:rPr lang="en-US" sz="2665" b="1" u="none" strike="noStrike" kern="100" cap="none" spc="0" baseline="0">
                <a:solidFill>
                  <a:schemeClr val="tx1"/>
                </a:solidFill>
                <a:latin typeface="微软雅黑" panose="020B0503020204020204" charset="-122"/>
                <a:ea typeface="微软雅黑" panose="020B0503020204020204" charset="-122"/>
                <a:cs typeface="微软雅黑" panose="020B0503020204020204" charset="-122"/>
              </a:rPr>
              <a:t>Jenkins</a:t>
            </a:r>
            <a:r>
              <a:rPr lang="zh-CN" altLang="en-US" sz="2665" b="1" u="none" strike="noStrike" kern="100" cap="none" spc="0" baseline="0">
                <a:solidFill>
                  <a:schemeClr val="tx1"/>
                </a:solidFill>
                <a:latin typeface="微软雅黑" panose="020B0503020204020204" charset="-122"/>
                <a:ea typeface="微软雅黑" panose="020B0503020204020204" charset="-122"/>
                <a:cs typeface="微软雅黑" panose="020B0503020204020204" charset="-122"/>
              </a:rPr>
              <a:t>流水线语法</a:t>
            </a:r>
            <a:endParaRPr lang="zh-CN" altLang="en-US" sz="2665" b="1" u="none" strike="noStrike" kern="100" cap="none" spc="0" baseline="0">
              <a:solidFill>
                <a:schemeClr val="tx1"/>
              </a:solidFill>
              <a:uFillTx/>
              <a:latin typeface="微软雅黑" panose="020B0503020204020204" charset="-122"/>
              <a:ea typeface="微软雅黑" panose="020B0503020204020204" charset="-122"/>
              <a:cs typeface="微软雅黑" panose="020B0503020204020204" charset="-122"/>
              <a:sym typeface="+mn-ea"/>
            </a:endParaRPr>
          </a:p>
        </p:txBody>
      </p:sp>
      <p:sp>
        <p:nvSpPr>
          <p:cNvPr id="2" name="矩形"/>
          <p:cNvSpPr/>
          <p:nvPr/>
        </p:nvSpPr>
        <p:spPr>
          <a:xfrm>
            <a:off x="4958387" y="575615"/>
            <a:ext cx="2275840" cy="737235"/>
          </a:xfrm>
          <a:prstGeom prst="rect">
            <a:avLst/>
          </a:prstGeom>
          <a:noFill/>
          <a:ln w="9525" cap="flat" cmpd="sng">
            <a:noFill/>
            <a:prstDash val="solid"/>
            <a:miter/>
          </a:ln>
        </p:spPr>
        <p:txBody>
          <a:bodyPr vert="horz" wrap="none" lIns="121920" tIns="60960" rIns="121920" bIns="60960" anchor="t" anchorCtr="0">
            <a:spAutoFit/>
          </a:bodyPr>
          <a:lstStyle/>
          <a:p>
            <a:pPr marL="0" indent="0" algn="ctr">
              <a:lnSpc>
                <a:spcPct val="100000"/>
              </a:lnSpc>
              <a:spcBef>
                <a:spcPts val="0"/>
              </a:spcBef>
              <a:spcAft>
                <a:spcPts val="0"/>
              </a:spcAft>
              <a:buNone/>
            </a:pPr>
            <a:r>
              <a:rPr lang="zh-CN" altLang="en-US" sz="4000" b="1">
                <a:solidFill>
                  <a:srgbClr val="C9394A"/>
                </a:solidFill>
                <a:latin typeface="微软雅黑" panose="020B0503020204020204" charset="-122"/>
                <a:ea typeface="微软雅黑" panose="020B0503020204020204" charset="-122"/>
                <a:sym typeface="+mn-ea"/>
              </a:rPr>
              <a:t>本章概述</a:t>
            </a:r>
            <a:endParaRPr lang="zh-CN" altLang="en-US" sz="4000" b="1" u="none" strike="noStrike" kern="100" cap="none" spc="0" baseline="0">
              <a:solidFill>
                <a:srgbClr val="C9394A"/>
              </a:solidFill>
              <a:latin typeface="微软雅黑" panose="020B0503020204020204" charset="-122"/>
              <a:ea typeface="微软雅黑" panose="020B0503020204020204" charset="-122"/>
              <a:cs typeface="Times New Roman" panose="02020603050405020304" charset="0"/>
              <a:sym typeface="+mn-ea"/>
            </a:endParaRPr>
          </a:p>
        </p:txBody>
      </p:sp>
      <p:sp>
        <p:nvSpPr>
          <p:cNvPr id="3" name="矩形"/>
          <p:cNvSpPr/>
          <p:nvPr/>
        </p:nvSpPr>
        <p:spPr>
          <a:xfrm>
            <a:off x="3573145" y="3212465"/>
            <a:ext cx="5405120" cy="824230"/>
          </a:xfrm>
          <a:prstGeom prst="rect">
            <a:avLst/>
          </a:prstGeom>
          <a:noFill/>
          <a:ln w="9525" cap="flat" cmpd="sng">
            <a:noFill/>
            <a:prstDash val="solid"/>
            <a:miter/>
          </a:ln>
        </p:spPr>
        <p:txBody>
          <a:bodyPr vert="horz" wrap="square" lIns="121920" tIns="60960" rIns="121920" bIns="60960" anchor="ctr" anchorCtr="0"/>
          <a:p>
            <a:pPr marL="609600" indent="-342900" algn="just">
              <a:lnSpc>
                <a:spcPct val="100000"/>
              </a:lnSpc>
              <a:spcBef>
                <a:spcPts val="0"/>
              </a:spcBef>
              <a:spcAft>
                <a:spcPts val="0"/>
              </a:spcAft>
              <a:buClr>
                <a:srgbClr val="C00000"/>
              </a:buClr>
              <a:buFont typeface="Wingdings" panose="05000000000000000000" charset="0"/>
              <a:buChar char="u"/>
            </a:pPr>
            <a:r>
              <a:rPr lang="zh-CN" altLang="en-US" sz="2665" b="1" kern="100">
                <a:latin typeface="微软雅黑" panose="020B0503020204020204" charset="-122"/>
                <a:ea typeface="微软雅黑" panose="020B0503020204020204" charset="-122"/>
                <a:cs typeface="Times New Roman" panose="02020603050405020304" charset="0"/>
                <a:sym typeface="+mn-ea"/>
              </a:rPr>
              <a:t>用户权限控制、</a:t>
            </a:r>
            <a:r>
              <a:rPr lang="zh-CN" sz="2665" b="1" kern="100">
                <a:latin typeface="微软雅黑" panose="020B0503020204020204" charset="-122"/>
                <a:ea typeface="微软雅黑" panose="020B0503020204020204" charset="-122"/>
                <a:cs typeface="Times New Roman" panose="02020603050405020304" charset="0"/>
                <a:sym typeface="+mn-ea"/>
              </a:rPr>
              <a:t>基础配置</a:t>
            </a:r>
            <a:endParaRPr lang="zh-CN" sz="2665" b="1" u="none" strike="noStrike" kern="100" cap="none" spc="0" baseline="0">
              <a:solidFill>
                <a:schemeClr val="tx1"/>
              </a:solidFill>
              <a:uFillTx/>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ppt_x"/>
                                          </p:val>
                                        </p:tav>
                                        <p:tav tm="100000">
                                          <p:val>
                                            <p:strVal val="#ppt_x"/>
                                          </p:val>
                                        </p:tav>
                                      </p:tavLst>
                                    </p:anim>
                                    <p:anim calcmode="lin" valueType="num">
                                      <p:cBhvr additive="base">
                                        <p:cTn id="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500" fill="hold"/>
                                        <p:tgtEl>
                                          <p:spTgt spid="93"/>
                                        </p:tgtEl>
                                        <p:attrNameLst>
                                          <p:attrName>ppt_x</p:attrName>
                                        </p:attrNameLst>
                                      </p:cBhvr>
                                      <p:tavLst>
                                        <p:tav tm="0">
                                          <p:val>
                                            <p:strVal val="#ppt_x"/>
                                          </p:val>
                                        </p:tav>
                                        <p:tav tm="100000">
                                          <p:val>
                                            <p:strVal val="#ppt_x"/>
                                          </p:val>
                                        </p:tav>
                                      </p:tavLst>
                                    </p:anim>
                                    <p:anim calcmode="lin" valueType="num">
                                      <p:cBhvr additive="base">
                                        <p:cTn id="20"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1" grpId="1"/>
      <p:bldP spid="3" grpId="0"/>
      <p:bldP spid="3" grpId="1"/>
      <p:bldP spid="93" grpId="0"/>
      <p:bldP spid="93"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创建文件夹</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7152640" y="1170940"/>
            <a:ext cx="3394075" cy="4820285"/>
          </a:xfrm>
          <a:prstGeom prst="rect">
            <a:avLst/>
          </a:prstGeom>
        </p:spPr>
      </p:pic>
      <p:sp>
        <p:nvSpPr>
          <p:cNvPr id="10" name="文本框 9"/>
          <p:cNvSpPr txBox="1"/>
          <p:nvPr/>
        </p:nvSpPr>
        <p:spPr>
          <a:xfrm>
            <a:off x="1270635" y="1845945"/>
            <a:ext cx="5949315" cy="501650"/>
          </a:xfrm>
          <a:prstGeom prst="rect">
            <a:avLst/>
          </a:prstGeom>
          <a:noFill/>
        </p:spPr>
        <p:txBody>
          <a:bodyPr wrap="square" rtlCol="0">
            <a:spAutoFit/>
          </a:bodyPr>
          <a:p>
            <a:r>
              <a:rPr lang="zh-CN" altLang="en-US" sz="2670" b="1">
                <a:latin typeface="微软雅黑" panose="020B0503020204020204" charset="-122"/>
                <a:ea typeface="微软雅黑" panose="020B0503020204020204" charset="-122"/>
              </a:rPr>
              <a:t>通过创建文件夹对不同的项目进行分类</a:t>
            </a:r>
            <a:endParaRPr lang="zh-CN" altLang="en-US" sz="2670" b="1">
              <a:latin typeface="微软雅黑" panose="020B0503020204020204" charset="-122"/>
              <a:ea typeface="微软雅黑" panose="020B0503020204020204" charset="-122"/>
            </a:endParaRPr>
          </a:p>
        </p:txBody>
      </p:sp>
      <p:sp>
        <p:nvSpPr>
          <p:cNvPr id="11" name="文本框 10"/>
          <p:cNvSpPr txBox="1"/>
          <p:nvPr/>
        </p:nvSpPr>
        <p:spPr>
          <a:xfrm>
            <a:off x="1271270" y="3860800"/>
            <a:ext cx="5761355" cy="1126490"/>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创建文件夹方式</a:t>
            </a:r>
            <a:endParaRPr lang="zh-CN" altLang="en-US" sz="2670" b="1">
              <a:latin typeface="微软雅黑" panose="020B0503020204020204" charset="-122"/>
              <a:ea typeface="微软雅黑" panose="020B0503020204020204" charset="-122"/>
              <a:cs typeface="微软雅黑" panose="020B0503020204020204" charset="-122"/>
            </a:endParaRPr>
          </a:p>
          <a:p>
            <a:r>
              <a:rPr lang="zh-CN" altLang="en-US" sz="2670" b="1">
                <a:latin typeface="微软雅黑" panose="020B0503020204020204" charset="-122"/>
                <a:ea typeface="微软雅黑" panose="020B0503020204020204" charset="-122"/>
                <a:cs typeface="微软雅黑" panose="020B0503020204020204" charset="-122"/>
              </a:rPr>
              <a:t>创建新任务</a:t>
            </a:r>
            <a:r>
              <a:rPr lang="en-US" altLang="zh-CN" sz="2670" b="1">
                <a:latin typeface="微软雅黑" panose="020B0503020204020204" charset="-122"/>
                <a:ea typeface="微软雅黑" panose="020B0503020204020204" charset="-122"/>
                <a:cs typeface="微软雅黑" panose="020B0503020204020204" charset="-122"/>
              </a:rPr>
              <a:t>-&gt;</a:t>
            </a:r>
            <a:r>
              <a:rPr lang="zh-CN" altLang="en-US" sz="2670" b="1">
                <a:latin typeface="微软雅黑" panose="020B0503020204020204" charset="-122"/>
                <a:ea typeface="微软雅黑" panose="020B0503020204020204" charset="-122"/>
                <a:cs typeface="微软雅黑" panose="020B0503020204020204" charset="-122"/>
              </a:rPr>
              <a:t>输入名字</a:t>
            </a:r>
            <a:r>
              <a:rPr lang="en-US" altLang="zh-CN" sz="2670" b="1">
                <a:latin typeface="微软雅黑" panose="020B0503020204020204" charset="-122"/>
                <a:ea typeface="微软雅黑" panose="020B0503020204020204" charset="-122"/>
                <a:cs typeface="微软雅黑" panose="020B0503020204020204" charset="-122"/>
              </a:rPr>
              <a:t>-&gt;</a:t>
            </a:r>
            <a:r>
              <a:rPr lang="zh-CN" altLang="en-US" sz="2670" b="1">
                <a:latin typeface="微软雅黑" panose="020B0503020204020204" charset="-122"/>
                <a:ea typeface="微软雅黑" panose="020B0503020204020204" charset="-122"/>
                <a:cs typeface="微软雅黑" panose="020B0503020204020204" charset="-122"/>
              </a:rPr>
              <a:t>选择文件夹</a:t>
            </a:r>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项目规范</a:t>
            </a:r>
            <a:r>
              <a:rPr lang="en-US" altLang="zh-CN" sz="4000" b="1">
                <a:solidFill>
                  <a:srgbClr val="C9394A"/>
                </a:solidFill>
                <a:latin typeface="微软雅黑" panose="020B0503020204020204" charset="-122"/>
                <a:ea typeface="微软雅黑" panose="020B0503020204020204" charset="-122"/>
                <a:cs typeface="微软雅黑" panose="020B0503020204020204" charset="-122"/>
              </a:rPr>
              <a:t>-</a:t>
            </a:r>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视图通过项目环境分类</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983615" y="1844675"/>
            <a:ext cx="6512560" cy="911860"/>
          </a:xfrm>
          <a:prstGeom prst="rect">
            <a:avLst/>
          </a:prstGeom>
          <a:noFill/>
        </p:spPr>
        <p:txBody>
          <a:bodyPr wrap="square" rtlCol="0">
            <a:spAutoFit/>
          </a:bodyPr>
          <a:p>
            <a:r>
              <a:rPr lang="zh-CN" altLang="en-US" sz="2670" b="1">
                <a:latin typeface="微软雅黑" panose="020B0503020204020204" charset="-122"/>
                <a:ea typeface="微软雅黑" panose="020B0503020204020204" charset="-122"/>
              </a:rPr>
              <a:t>一级分类：可通过将测试、预发、</a:t>
            </a:r>
            <a:endParaRPr lang="zh-CN" altLang="en-US" sz="2670" b="1">
              <a:latin typeface="微软雅黑" panose="020B0503020204020204" charset="-122"/>
              <a:ea typeface="微软雅黑" panose="020B0503020204020204" charset="-122"/>
            </a:endParaRPr>
          </a:p>
          <a:p>
            <a:r>
              <a:rPr lang="zh-CN" altLang="en-US" sz="2670" b="1">
                <a:latin typeface="微软雅黑" panose="020B0503020204020204" charset="-122"/>
                <a:ea typeface="微软雅黑" panose="020B0503020204020204" charset="-122"/>
              </a:rPr>
              <a:t>生产等环境进行视图分类</a:t>
            </a:r>
            <a:endParaRPr lang="zh-CN" altLang="en-US" sz="2670" b="1">
              <a:latin typeface="微软雅黑" panose="020B0503020204020204" charset="-122"/>
              <a:ea typeface="微软雅黑" panose="020B0503020204020204" charset="-122"/>
            </a:endParaRPr>
          </a:p>
        </p:txBody>
      </p:sp>
      <p:sp>
        <p:nvSpPr>
          <p:cNvPr id="11" name="文本框 10"/>
          <p:cNvSpPr txBox="1"/>
          <p:nvPr/>
        </p:nvSpPr>
        <p:spPr>
          <a:xfrm>
            <a:off x="983615" y="4509770"/>
            <a:ext cx="5951855" cy="1126490"/>
          </a:xfrm>
          <a:prstGeom prst="rect">
            <a:avLst/>
          </a:prstGeom>
          <a:noFill/>
        </p:spPr>
        <p:txBody>
          <a:bodyPr wrap="square" rtlCol="0">
            <a:noAutofit/>
          </a:bodyPr>
          <a:p>
            <a:r>
              <a:rPr lang="zh-CN" altLang="en-US" sz="2670" b="1">
                <a:latin typeface="微软雅黑" panose="020B0503020204020204" charset="-122"/>
                <a:ea typeface="微软雅黑" panose="020B0503020204020204" charset="-122"/>
                <a:cs typeface="微软雅黑" panose="020B0503020204020204" charset="-122"/>
              </a:rPr>
              <a:t>三级分类：在文件夹下再通过视图进行不同类型的分类</a:t>
            </a: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983615" y="2996565"/>
            <a:ext cx="5641975" cy="1322070"/>
          </a:xfrm>
          <a:prstGeom prst="rect">
            <a:avLst/>
          </a:prstGeom>
          <a:noFill/>
        </p:spPr>
        <p:txBody>
          <a:bodyPr wrap="square" rtlCol="0">
            <a:spAutoFit/>
          </a:bodyPr>
          <a:p>
            <a:r>
              <a:rPr lang="zh-CN" altLang="en-US" sz="2670" b="1">
                <a:latin typeface="微软雅黑" panose="020B0503020204020204" charset="-122"/>
                <a:ea typeface="微软雅黑" panose="020B0503020204020204" charset="-122"/>
              </a:rPr>
              <a:t>二级分类：通过在视图分类下创建文件夹进行分类，不同文件夹代表不同项目</a:t>
            </a:r>
            <a:endParaRPr lang="zh-CN" altLang="en-US" sz="2670" b="1">
              <a:latin typeface="微软雅黑" panose="020B0503020204020204" charset="-122"/>
              <a:ea typeface="微软雅黑" panose="020B0503020204020204" charset="-122"/>
            </a:endParaRPr>
          </a:p>
        </p:txBody>
      </p:sp>
      <p:pic>
        <p:nvPicPr>
          <p:cNvPr id="6" name="图片 5"/>
          <p:cNvPicPr>
            <a:picLocks noChangeAspect="1"/>
          </p:cNvPicPr>
          <p:nvPr/>
        </p:nvPicPr>
        <p:blipFill>
          <a:blip r:embed="rId1"/>
          <a:stretch>
            <a:fillRect/>
          </a:stretch>
        </p:blipFill>
        <p:spPr>
          <a:xfrm>
            <a:off x="6745605" y="1917065"/>
            <a:ext cx="4191000" cy="2533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5" grpId="0"/>
      <p:bldP spid="5" grpId="1"/>
      <p:bldP spid="11" grpId="0"/>
      <p:bldP spid="1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项目规范</a:t>
            </a:r>
            <a:r>
              <a:rPr lang="en-US" altLang="zh-CN" sz="4000" b="1">
                <a:solidFill>
                  <a:srgbClr val="C9394A"/>
                </a:solidFill>
                <a:latin typeface="微软雅黑" panose="020B0503020204020204" charset="-122"/>
                <a:ea typeface="微软雅黑" panose="020B0503020204020204" charset="-122"/>
                <a:cs typeface="微软雅黑" panose="020B0503020204020204" charset="-122"/>
              </a:rPr>
              <a:t>-</a:t>
            </a:r>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视图通过不同项目进行分类</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983615" y="2132965"/>
            <a:ext cx="5809615" cy="2743835"/>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项目分类规范</a:t>
            </a:r>
            <a:endParaRPr lang="zh-CN" altLang="en-US" sz="2670" b="1">
              <a:latin typeface="微软雅黑" panose="020B0503020204020204" charset="-122"/>
              <a:ea typeface="微软雅黑" panose="020B0503020204020204" charset="-122"/>
              <a:cs typeface="微软雅黑" panose="020B0503020204020204" charset="-122"/>
            </a:endParaRPr>
          </a:p>
          <a:p>
            <a:r>
              <a:rPr lang="zh-CN" altLang="en-US" sz="2670" b="1">
                <a:latin typeface="微软雅黑" panose="020B0503020204020204" charset="-122"/>
                <a:ea typeface="微软雅黑" panose="020B0503020204020204" charset="-122"/>
                <a:cs typeface="微软雅黑" panose="020B0503020204020204" charset="-122"/>
                <a:sym typeface="+mn-ea"/>
              </a:rPr>
              <a:t>通过对视图对项目进行分类，一个企业包含有一个到多个项目，一个项目包含有</a:t>
            </a:r>
            <a:r>
              <a:rPr lang="en-US" altLang="zh-CN" sz="2670" b="1">
                <a:latin typeface="微软雅黑" panose="020B0503020204020204" charset="-122"/>
                <a:ea typeface="微软雅黑" panose="020B0503020204020204" charset="-122"/>
                <a:cs typeface="微软雅黑" panose="020B0503020204020204" charset="-122"/>
                <a:sym typeface="+mn-ea"/>
              </a:rPr>
              <a:t>dev</a:t>
            </a:r>
            <a:r>
              <a:rPr lang="zh-CN" altLang="en-US" sz="2670" b="1">
                <a:latin typeface="微软雅黑" panose="020B0503020204020204" charset="-122"/>
                <a:ea typeface="微软雅黑" panose="020B0503020204020204" charset="-122"/>
                <a:cs typeface="微软雅黑" panose="020B0503020204020204" charset="-122"/>
                <a:sym typeface="+mn-ea"/>
              </a:rPr>
              <a:t>、</a:t>
            </a:r>
            <a:r>
              <a:rPr lang="en-US" altLang="zh-CN" sz="2670" b="1">
                <a:latin typeface="微软雅黑" panose="020B0503020204020204" charset="-122"/>
                <a:ea typeface="微软雅黑" panose="020B0503020204020204" charset="-122"/>
                <a:cs typeface="微软雅黑" panose="020B0503020204020204" charset="-122"/>
                <a:sym typeface="+mn-ea"/>
              </a:rPr>
              <a:t>test</a:t>
            </a:r>
            <a:r>
              <a:rPr lang="zh-CN" altLang="en-US" sz="2670" b="1">
                <a:latin typeface="微软雅黑" panose="020B0503020204020204" charset="-122"/>
                <a:ea typeface="微软雅黑" panose="020B0503020204020204" charset="-122"/>
                <a:cs typeface="微软雅黑" panose="020B0503020204020204" charset="-122"/>
                <a:sym typeface="+mn-ea"/>
              </a:rPr>
              <a:t>、</a:t>
            </a:r>
            <a:r>
              <a:rPr lang="en-US" altLang="zh-CN" sz="2670" b="1">
                <a:latin typeface="微软雅黑" panose="020B0503020204020204" charset="-122"/>
                <a:ea typeface="微软雅黑" panose="020B0503020204020204" charset="-122"/>
                <a:cs typeface="微软雅黑" panose="020B0503020204020204" charset="-122"/>
                <a:sym typeface="+mn-ea"/>
              </a:rPr>
              <a:t>pre</a:t>
            </a:r>
            <a:r>
              <a:rPr lang="zh-CN" altLang="en-US" sz="2670" b="1">
                <a:latin typeface="微软雅黑" panose="020B0503020204020204" charset="-122"/>
                <a:ea typeface="微软雅黑" panose="020B0503020204020204" charset="-122"/>
                <a:cs typeface="微软雅黑" panose="020B0503020204020204" charset="-122"/>
                <a:sym typeface="+mn-ea"/>
              </a:rPr>
              <a:t>、</a:t>
            </a:r>
            <a:r>
              <a:rPr lang="en-US" altLang="zh-CN" sz="2670" b="1">
                <a:latin typeface="微软雅黑" panose="020B0503020204020204" charset="-122"/>
                <a:ea typeface="微软雅黑" panose="020B0503020204020204" charset="-122"/>
                <a:cs typeface="微软雅黑" panose="020B0503020204020204" charset="-122"/>
                <a:sym typeface="+mn-ea"/>
              </a:rPr>
              <a:t>pro</a:t>
            </a:r>
            <a:r>
              <a:rPr lang="zh-CN" altLang="en-US" sz="2670" b="1">
                <a:latin typeface="微软雅黑" panose="020B0503020204020204" charset="-122"/>
                <a:ea typeface="微软雅黑" panose="020B0503020204020204" charset="-122"/>
                <a:cs typeface="微软雅黑" panose="020B0503020204020204" charset="-122"/>
                <a:sym typeface="+mn-ea"/>
              </a:rPr>
              <a:t>等多个环境</a:t>
            </a: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983615" y="4509770"/>
            <a:ext cx="5951855" cy="1126490"/>
          </a:xfrm>
          <a:prstGeom prst="rect">
            <a:avLst/>
          </a:prstGeom>
          <a:noFill/>
        </p:spPr>
        <p:txBody>
          <a:bodyPr wrap="square" rtlCol="0">
            <a:noAutofit/>
          </a:bodyPr>
          <a:p>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6960235" y="2348865"/>
            <a:ext cx="4567555" cy="26739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4439905"/>
            <a:ext cx="12190413" cy="915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TextBox 5"/>
          <p:cNvSpPr>
            <a:spLocks noChangeArrowheads="1"/>
          </p:cNvSpPr>
          <p:nvPr/>
        </p:nvSpPr>
        <p:spPr bwMode="auto">
          <a:xfrm>
            <a:off x="117475" y="4437380"/>
            <a:ext cx="4720590" cy="9118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665" dirty="0">
                <a:solidFill>
                  <a:schemeClr val="bg1"/>
                </a:solidFill>
                <a:latin typeface="微软雅黑" panose="020B0503020204020204" charset="-122"/>
                <a:ea typeface="微软雅黑" panose="020B0503020204020204" charset="-122"/>
              </a:rPr>
              <a:t>如何基于Role-Based Strategy配置用户权限？</a:t>
            </a:r>
            <a:endParaRPr lang="zh-CN" altLang="en-US" sz="2665" dirty="0">
              <a:solidFill>
                <a:schemeClr val="bg1"/>
              </a:solidFill>
              <a:latin typeface="微软雅黑" panose="020B0503020204020204" charset="-122"/>
              <a:ea typeface="微软雅黑" panose="020B0503020204020204" charset="-122"/>
            </a:endParaRPr>
          </a:p>
        </p:txBody>
      </p:sp>
      <p:sp>
        <p:nvSpPr>
          <p:cNvPr id="24" name="TextBox 5"/>
          <p:cNvSpPr>
            <a:spLocks noChangeArrowheads="1"/>
          </p:cNvSpPr>
          <p:nvPr/>
        </p:nvSpPr>
        <p:spPr bwMode="auto">
          <a:xfrm>
            <a:off x="7906639" y="4623712"/>
            <a:ext cx="427184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65" dirty="0">
                <a:solidFill>
                  <a:schemeClr val="bg1"/>
                </a:solidFill>
                <a:latin typeface="微软雅黑" panose="020B0503020204020204" charset="-122"/>
                <a:ea typeface="微软雅黑" panose="020B0503020204020204" charset="-122"/>
              </a:rPr>
              <a:t>Produced</a:t>
            </a:r>
            <a:r>
              <a:rPr lang="zh-CN" altLang="en-US" sz="2665" dirty="0">
                <a:solidFill>
                  <a:schemeClr val="bg1"/>
                </a:solidFill>
                <a:latin typeface="微软雅黑" panose="020B0503020204020204" charset="-122"/>
                <a:ea typeface="微软雅黑" panose="020B0503020204020204" charset="-122"/>
              </a:rPr>
              <a:t> </a:t>
            </a:r>
            <a:r>
              <a:rPr lang="en-US" altLang="zh-CN" sz="2665" dirty="0">
                <a:solidFill>
                  <a:schemeClr val="bg1"/>
                </a:solidFill>
                <a:latin typeface="微软雅黑" panose="020B0503020204020204" charset="-122"/>
                <a:ea typeface="微软雅黑" panose="020B0503020204020204" charset="-122"/>
              </a:rPr>
              <a:t>By</a:t>
            </a:r>
            <a:r>
              <a:rPr lang="zh-CN" altLang="en-US" sz="2665" dirty="0">
                <a:solidFill>
                  <a:schemeClr val="bg1"/>
                </a:solidFill>
                <a:latin typeface="微软雅黑" panose="020B0503020204020204" charset="-122"/>
                <a:ea typeface="微软雅黑" panose="020B0503020204020204" charset="-122"/>
              </a:rPr>
              <a:t> 小杨哥</a:t>
            </a:r>
            <a:endParaRPr lang="zh-CN" altLang="en-US" sz="2665" dirty="0">
              <a:solidFill>
                <a:schemeClr val="bg1"/>
              </a:solidFill>
              <a:latin typeface="微软雅黑" panose="020B0503020204020204" charset="-122"/>
              <a:ea typeface="微软雅黑" panose="020B0503020204020204" charset="-122"/>
            </a:endParaRPr>
          </a:p>
        </p:txBody>
      </p:sp>
      <p:sp>
        <p:nvSpPr>
          <p:cNvPr id="25" name="Freeform 5"/>
          <p:cNvSpPr/>
          <p:nvPr/>
        </p:nvSpPr>
        <p:spPr bwMode="auto">
          <a:xfrm rot="1855731">
            <a:off x="4094915" y="1008340"/>
            <a:ext cx="640224" cy="577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6" name="Freeform 5"/>
          <p:cNvSpPr/>
          <p:nvPr/>
        </p:nvSpPr>
        <p:spPr bwMode="auto">
          <a:xfrm rot="1855731">
            <a:off x="5415992" y="941361"/>
            <a:ext cx="341503" cy="3079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7" name="Freeform 5"/>
          <p:cNvSpPr/>
          <p:nvPr/>
        </p:nvSpPr>
        <p:spPr bwMode="auto">
          <a:xfrm rot="1855731">
            <a:off x="3108313" y="1202556"/>
            <a:ext cx="339851" cy="3064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8" name="Freeform 5"/>
          <p:cNvSpPr/>
          <p:nvPr/>
        </p:nvSpPr>
        <p:spPr bwMode="auto">
          <a:xfrm rot="1855731">
            <a:off x="6359329" y="1162215"/>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9" name="Freeform 5"/>
          <p:cNvSpPr/>
          <p:nvPr/>
        </p:nvSpPr>
        <p:spPr bwMode="auto">
          <a:xfrm rot="1855731">
            <a:off x="7487837" y="1033329"/>
            <a:ext cx="231795" cy="2089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30" name="Freeform 5"/>
          <p:cNvSpPr/>
          <p:nvPr/>
        </p:nvSpPr>
        <p:spPr bwMode="auto">
          <a:xfrm rot="1855731">
            <a:off x="8419381" y="1076584"/>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grpSp>
        <p:nvGrpSpPr>
          <p:cNvPr id="31" name="组合 30"/>
          <p:cNvGrpSpPr/>
          <p:nvPr/>
        </p:nvGrpSpPr>
        <p:grpSpPr>
          <a:xfrm>
            <a:off x="4642460" y="3604635"/>
            <a:ext cx="2811528" cy="2534911"/>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lumMod val="50000"/>
                    <a:lumOff val="50000"/>
                  </a:srgbClr>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grpSp>
      <p:grpSp>
        <p:nvGrpSpPr>
          <p:cNvPr id="35" name="71"/>
          <p:cNvGrpSpPr/>
          <p:nvPr>
            <p:custDataLst>
              <p:tags r:id="rId1"/>
            </p:custDataLst>
          </p:nvPr>
        </p:nvGrpSpPr>
        <p:grpSpPr>
          <a:xfrm>
            <a:off x="2647941" y="2077839"/>
            <a:ext cx="6683383" cy="1137067"/>
            <a:chOff x="4304043" y="1286668"/>
            <a:chExt cx="3837944" cy="2757793"/>
          </a:xfrm>
          <a:effectLst>
            <a:outerShdw blurRad="203200" dist="152400" dir="8100000" algn="tr" rotWithShape="0">
              <a:prstClr val="black">
                <a:alpha val="50000"/>
              </a:prstClr>
            </a:outerShdw>
          </a:effectLst>
        </p:grpSpPr>
        <p:sp>
          <p:nvSpPr>
            <p:cNvPr id="36" name="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73"/>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9"/>
          <p:cNvSpPr>
            <a:spLocks noChangeArrowheads="1"/>
          </p:cNvSpPr>
          <p:nvPr>
            <p:custDataLst>
              <p:tags r:id="rId2"/>
            </p:custDataLst>
          </p:nvPr>
        </p:nvSpPr>
        <p:spPr bwMode="auto">
          <a:xfrm>
            <a:off x="2740997" y="2321793"/>
            <a:ext cx="6679449" cy="7067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defRPr/>
            </a:pPr>
            <a:r>
              <a:rPr lang="zh-CN" altLang="en-US" sz="4000" b="1" kern="0" dirty="0">
                <a:solidFill>
                  <a:srgbClr val="C9394A"/>
                </a:solidFill>
                <a:latin typeface="微软雅黑" panose="020B0503020204020204" charset="-122"/>
                <a:ea typeface="微软雅黑" panose="020B0503020204020204" charset="-122"/>
              </a:rPr>
              <a:t>Jenkins快速入门</a:t>
            </a:r>
            <a:endParaRPr lang="zh-CN" altLang="en-US" sz="4000" b="1" kern="0" dirty="0">
              <a:solidFill>
                <a:srgbClr val="C9394A"/>
              </a:solidFill>
              <a:latin typeface="微软雅黑" panose="020B0503020204020204" charset="-122"/>
              <a:ea typeface="微软雅黑" panose="020B0503020204020204" charset="-122"/>
            </a:endParaRPr>
          </a:p>
        </p:txBody>
      </p:sp>
      <p:sp>
        <p:nvSpPr>
          <p:cNvPr id="18" name="圆角矩形"/>
          <p:cNvSpPr/>
          <p:nvPr/>
        </p:nvSpPr>
        <p:spPr>
          <a:xfrm>
            <a:off x="4860105" y="4558619"/>
            <a:ext cx="2399903" cy="611715"/>
          </a:xfrm>
          <a:prstGeom prst="roundRect">
            <a:avLst>
              <a:gd name="adj" fmla="val 16666"/>
            </a:avLst>
          </a:prstGeom>
          <a:noFill/>
          <a:ln w="38100" cap="flat" cmpd="sng">
            <a:noFill/>
            <a:prstDash val="solid"/>
            <a:round/>
          </a:ln>
          <a:effectLst>
            <a:outerShdw blurRad="40000" dist="20000" dir="5400000" rotWithShape="0">
              <a:srgbClr val="000000">
                <a:alpha val="37647"/>
              </a:srgbClr>
            </a:outerShdw>
          </a:effectLst>
        </p:spPr>
        <p:txBody>
          <a:bodyPr vert="horz" wrap="square" lIns="121920" tIns="60960" rIns="121920" bIns="60960" anchor="ctr" anchorCtr="0"/>
          <a:lstStyle/>
          <a:p>
            <a:pPr algn="ctr"/>
            <a:r>
              <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权限控制</a:t>
            </a:r>
            <a:endPar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 calcmode="lin" valueType="num">
                                      <p:cBhvr>
                                        <p:cTn id="33" dur="1000" fill="hold"/>
                                        <p:tgtEl>
                                          <p:spTgt spid="29"/>
                                        </p:tgtEl>
                                        <p:attrNameLst>
                                          <p:attrName>style.rotation</p:attrName>
                                        </p:attrNameLst>
                                      </p:cBhvr>
                                      <p:tavLst>
                                        <p:tav tm="0">
                                          <p:val>
                                            <p:fltVal val="90"/>
                                          </p:val>
                                        </p:tav>
                                        <p:tav tm="100000">
                                          <p:val>
                                            <p:fltVal val="0"/>
                                          </p:val>
                                        </p:tav>
                                      </p:tavLst>
                                    </p:anim>
                                    <p:animEffect transition="in" filter="fade">
                                      <p:cBhvr>
                                        <p:cTn id="34" dur="1000"/>
                                        <p:tgtEl>
                                          <p:spTgt spid="2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style.rotation</p:attrName>
                                        </p:attrNameLst>
                                      </p:cBhvr>
                                      <p:tavLst>
                                        <p:tav tm="0">
                                          <p:val>
                                            <p:fltVal val="90"/>
                                          </p:val>
                                        </p:tav>
                                        <p:tav tm="100000">
                                          <p:val>
                                            <p:fltVal val="0"/>
                                          </p:val>
                                        </p:tav>
                                      </p:tavLst>
                                    </p:anim>
                                    <p:animEffect transition="in" filter="fade">
                                      <p:cBhvr>
                                        <p:cTn id="40" dur="1000"/>
                                        <p:tgtEl>
                                          <p:spTgt spid="3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250"/>
                                        <p:tgtEl>
                                          <p:spTgt spid="22"/>
                                        </p:tgtEl>
                                      </p:cBhvr>
                                    </p:animEffect>
                                  </p:childTnLst>
                                </p:cTn>
                              </p:par>
                            </p:childTnLst>
                          </p:cTn>
                        </p:par>
                        <p:par>
                          <p:cTn id="45" fill="hold">
                            <p:stCondLst>
                              <p:cond delay="1500"/>
                            </p:stCondLst>
                            <p:childTnLst>
                              <p:par>
                                <p:cTn id="46" presetID="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23"/>
                                        </p:tgtEl>
                                      </p:cBhvr>
                                    </p:animEffect>
                                  </p:childTnLst>
                                </p:cTn>
                              </p:par>
                            </p:childTnLst>
                          </p:cTn>
                        </p:par>
                        <p:par>
                          <p:cTn id="58" fill="hold">
                            <p:stCondLst>
                              <p:cond delay="2700"/>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4"/>
                                        </p:tgtEl>
                                        <p:attrNameLst>
                                          <p:attrName>ppt_y</p:attrName>
                                        </p:attrNameLst>
                                      </p:cBhvr>
                                      <p:tavLst>
                                        <p:tav tm="0">
                                          <p:val>
                                            <p:strVal val="#ppt_y"/>
                                          </p:val>
                                        </p:tav>
                                        <p:tav tm="100000">
                                          <p:val>
                                            <p:strVal val="#ppt_y"/>
                                          </p:val>
                                        </p:tav>
                                      </p:tavLst>
                                    </p:anim>
                                    <p:anim calcmode="lin" valueType="num">
                                      <p:cBhvr>
                                        <p:cTn id="6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65" dur="500" tmFilter="0,0; .5, 1; 1, 1"/>
                                        <p:tgtEl>
                                          <p:spTgt spid="24"/>
                                        </p:tgtEl>
                                      </p:cBhvr>
                                    </p:animEffect>
                                  </p:childTnLst>
                                </p:cTn>
                              </p:par>
                            </p:childTnLst>
                          </p:cTn>
                        </p:par>
                        <p:par>
                          <p:cTn id="66" fill="hold">
                            <p:stCondLst>
                              <p:cond delay="3900"/>
                            </p:stCondLst>
                            <p:childTnLst>
                              <p:par>
                                <p:cTn id="67" presetID="55"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strVal val="#ppt_w*0.70"/>
                                          </p:val>
                                        </p:tav>
                                        <p:tav tm="100000">
                                          <p:val>
                                            <p:strVal val="#ppt_w"/>
                                          </p:val>
                                        </p:tav>
                                      </p:tavLst>
                                    </p:anim>
                                    <p:anim calcmode="lin" valueType="num">
                                      <p:cBhvr>
                                        <p:cTn id="70" dur="500" fill="hold"/>
                                        <p:tgtEl>
                                          <p:spTgt spid="35"/>
                                        </p:tgtEl>
                                        <p:attrNameLst>
                                          <p:attrName>ppt_h</p:attrName>
                                        </p:attrNameLst>
                                      </p:cBhvr>
                                      <p:tavLst>
                                        <p:tav tm="0">
                                          <p:val>
                                            <p:strVal val="#ppt_h"/>
                                          </p:val>
                                        </p:tav>
                                        <p:tav tm="100000">
                                          <p:val>
                                            <p:strVal val="#ppt_h"/>
                                          </p:val>
                                        </p:tav>
                                      </p:tavLst>
                                    </p:anim>
                                    <p:animEffect transition="in" filter="fade">
                                      <p:cBhvr>
                                        <p:cTn id="71" dur="500"/>
                                        <p:tgtEl>
                                          <p:spTgt spid="35"/>
                                        </p:tgtEl>
                                      </p:cBhvr>
                                    </p:animEffect>
                                  </p:childTnLst>
                                </p:cTn>
                              </p:par>
                            </p:childTnLst>
                          </p:cTn>
                        </p:par>
                        <p:par>
                          <p:cTn id="72" fill="hold">
                            <p:stCondLst>
                              <p:cond delay="4400"/>
                            </p:stCondLst>
                            <p:childTnLst>
                              <p:par>
                                <p:cTn id="73" presetID="16" presetClass="entr" presetSubtype="2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1000"/>
                                        <p:tgtEl>
                                          <p:spTgt spid="38"/>
                                        </p:tgtEl>
                                      </p:cBhvr>
                                    </p:animEffect>
                                  </p:childTnLst>
                                </p:cTn>
                              </p:par>
                            </p:childTnLst>
                          </p:cTn>
                        </p:par>
                        <p:par>
                          <p:cTn id="76" fill="hold">
                            <p:stCondLst>
                              <p:cond delay="5400"/>
                            </p:stCondLst>
                            <p:childTnLst>
                              <p:par>
                                <p:cTn id="77" presetID="18" presetClass="entr" presetSubtype="1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strips(downLeft)">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utoUpdateAnimBg="0"/>
      <p:bldP spid="24" grpId="0" bldLvl="0" autoUpdateAnimBg="0"/>
      <p:bldP spid="25" grpId="0" bldLvl="0" animBg="1"/>
      <p:bldP spid="26" grpId="0" bldLvl="0" animBg="1"/>
      <p:bldP spid="27" grpId="0" bldLvl="0" animBg="1"/>
      <p:bldP spid="28" grpId="0" bldLvl="0" animBg="1"/>
      <p:bldP spid="29" grpId="0" bldLvl="0" animBg="1"/>
      <p:bldP spid="30" grpId="0" bldLvl="0" animBg="1"/>
      <p:bldP spid="38" grpId="0"/>
      <p:bldP spid="18"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cs typeface="微软雅黑" panose="020B0503020204020204" charset="-122"/>
              </a:rPr>
              <a:t>权限配置</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695960" y="1844675"/>
            <a:ext cx="6512560" cy="988695"/>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安装</a:t>
            </a:r>
            <a:r>
              <a:rPr lang="zh-CN" altLang="en-US" sz="2670" b="1">
                <a:latin typeface="微软雅黑" panose="020B0503020204020204" charset="-122"/>
                <a:ea typeface="微软雅黑" panose="020B0503020204020204" charset="-122"/>
                <a:cs typeface="微软雅黑" panose="020B0503020204020204" charset="-122"/>
                <a:sym typeface="+mn-ea"/>
              </a:rPr>
              <a:t>插件</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Role-based Authorization Strategy</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983615" y="4509770"/>
            <a:ext cx="5951855" cy="1126490"/>
          </a:xfrm>
          <a:prstGeom prst="rect">
            <a:avLst/>
          </a:prstGeom>
          <a:noFill/>
        </p:spPr>
        <p:txBody>
          <a:bodyPr wrap="square" rtlCol="0">
            <a:noAutofit/>
          </a:bodyPr>
          <a:p>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767715" y="3646170"/>
            <a:ext cx="5641975" cy="911860"/>
          </a:xfrm>
          <a:prstGeom prst="rect">
            <a:avLst/>
          </a:prstGeom>
          <a:noFill/>
        </p:spPr>
        <p:txBody>
          <a:bodyPr wrap="square" rtlCol="0">
            <a:sp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sym typeface="+mn-ea"/>
              </a:rPr>
              <a:t>系统管理</a:t>
            </a:r>
            <a:r>
              <a:rPr lang="en-US" altLang="zh-CN" sz="2670" b="1">
                <a:latin typeface="微软雅黑" panose="020B0503020204020204" charset="-122"/>
                <a:ea typeface="微软雅黑" panose="020B0503020204020204" charset="-122"/>
                <a:cs typeface="微软雅黑" panose="020B0503020204020204" charset="-122"/>
                <a:sym typeface="+mn-ea"/>
              </a:rPr>
              <a:t>-&gt;</a:t>
            </a:r>
            <a:r>
              <a:rPr lang="zh-CN" altLang="en-US" sz="2670" b="1">
                <a:latin typeface="微软雅黑" panose="020B0503020204020204" charset="-122"/>
                <a:ea typeface="微软雅黑" panose="020B0503020204020204" charset="-122"/>
                <a:cs typeface="微软雅黑" panose="020B0503020204020204" charset="-122"/>
                <a:sym typeface="+mn-ea"/>
              </a:rPr>
              <a:t>全局安全配置</a:t>
            </a:r>
            <a:r>
              <a:rPr lang="en-US" altLang="zh-CN" sz="2670" b="1">
                <a:latin typeface="微软雅黑" panose="020B0503020204020204" charset="-122"/>
                <a:ea typeface="微软雅黑" panose="020B0503020204020204" charset="-122"/>
                <a:cs typeface="微软雅黑" panose="020B0503020204020204" charset="-122"/>
                <a:sym typeface="+mn-ea"/>
              </a:rPr>
              <a:t>-&gt;</a:t>
            </a:r>
            <a:r>
              <a:rPr lang="zh-CN" altLang="en-US" sz="2670" b="1">
                <a:latin typeface="微软雅黑" panose="020B0503020204020204" charset="-122"/>
                <a:ea typeface="微软雅黑" panose="020B0503020204020204" charset="-122"/>
                <a:cs typeface="微软雅黑" panose="020B0503020204020204" charset="-122"/>
                <a:sym typeface="+mn-ea"/>
              </a:rPr>
              <a:t>授权策略</a:t>
            </a: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1"/>
          <a:stretch>
            <a:fillRect/>
          </a:stretch>
        </p:blipFill>
        <p:spPr>
          <a:xfrm>
            <a:off x="6814820" y="1341120"/>
            <a:ext cx="3639185" cy="45237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500" fill="hold"/>
                                        <p:tgtEl>
                                          <p:spTgt spid="6"/>
                                        </p:tgtEl>
                                        <p:attrNameLst>
                                          <p:attrName>ppt_x</p:attrName>
                                        </p:attrNameLst>
                                      </p:cBhvr>
                                      <p:tavLst>
                                        <p:tav tm="0">
                                          <p:val>
                                            <p:strVal val="#ppt_x"/>
                                          </p:val>
                                        </p:tav>
                                        <p:tav tm="100000">
                                          <p:val>
                                            <p:strVal val="#ppt_x"/>
                                          </p:val>
                                        </p:tav>
                                      </p:tavLst>
                                    </p:anim>
                                    <p:anim calcmode="lin" valueType="num">
                                      <p:cBhvr additive="base">
                                        <p:cTn id="2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P spid="5" grpId="0"/>
      <p:bldP spid="5"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管理角色</a:t>
            </a:r>
            <a:r>
              <a:rPr lang="en-US" altLang="zh-CN" sz="4000" b="1">
                <a:solidFill>
                  <a:srgbClr val="C9394A"/>
                </a:solidFill>
                <a:latin typeface="微软雅黑" panose="020B0503020204020204" charset="-122"/>
                <a:ea typeface="微软雅黑" panose="020B0503020204020204" charset="-122"/>
                <a:cs typeface="微软雅黑" panose="020B0503020204020204" charset="-122"/>
              </a:rPr>
              <a:t>-</a:t>
            </a:r>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查看权限</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3500755" y="1772285"/>
            <a:ext cx="6512560" cy="988695"/>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创建全局角色并分配查看权限</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983615" y="4509770"/>
            <a:ext cx="5951855" cy="1126490"/>
          </a:xfrm>
          <a:prstGeom prst="rect">
            <a:avLst/>
          </a:prstGeom>
          <a:noFill/>
        </p:spPr>
        <p:txBody>
          <a:bodyPr wrap="square" rtlCol="0">
            <a:noAutofit/>
          </a:bodyPr>
          <a:p>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551815" y="2637155"/>
            <a:ext cx="10891520" cy="286448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分配角色</a:t>
            </a:r>
            <a:r>
              <a:rPr lang="en-US" altLang="zh-CN" sz="4000" b="1">
                <a:solidFill>
                  <a:srgbClr val="C9394A"/>
                </a:solidFill>
                <a:latin typeface="微软雅黑" panose="020B0503020204020204" charset="-122"/>
                <a:ea typeface="微软雅黑" panose="020B0503020204020204" charset="-122"/>
                <a:cs typeface="微软雅黑" panose="020B0503020204020204" charset="-122"/>
              </a:rPr>
              <a:t>-</a:t>
            </a:r>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查看权限</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3719830" y="1628775"/>
            <a:ext cx="6512560" cy="988695"/>
          </a:xfrm>
          <a:prstGeom prst="rect">
            <a:avLst/>
          </a:prstGeom>
          <a:noFill/>
        </p:spPr>
        <p:txBody>
          <a:bodyPr wrap="square" rtlCol="0">
            <a:noAutofit/>
          </a:bodyPr>
          <a:p>
            <a:pPr marL="0" indent="0" algn="l">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给用户分配</a:t>
            </a:r>
            <a:r>
              <a:rPr lang="en-US" altLang="zh-CN" sz="2670" b="1">
                <a:latin typeface="微软雅黑" panose="020B0503020204020204" charset="-122"/>
                <a:ea typeface="微软雅黑" panose="020B0503020204020204" charset="-122"/>
                <a:cs typeface="微软雅黑" panose="020B0503020204020204" charset="-122"/>
                <a:sym typeface="+mn-ea"/>
              </a:rPr>
              <a:t>global</a:t>
            </a:r>
            <a:r>
              <a:rPr lang="zh-CN" altLang="en-US" sz="2670" b="1">
                <a:latin typeface="微软雅黑" panose="020B0503020204020204" charset="-122"/>
                <a:ea typeface="微软雅黑" panose="020B0503020204020204" charset="-122"/>
                <a:cs typeface="微软雅黑" panose="020B0503020204020204" charset="-122"/>
                <a:sym typeface="+mn-ea"/>
              </a:rPr>
              <a:t>角色查看权限</a:t>
            </a:r>
            <a:r>
              <a:rPr lang="en-US" altLang="zh-CN" sz="2670" b="1">
                <a:latin typeface="微软雅黑" panose="020B0503020204020204" charset="-122"/>
                <a:ea typeface="微软雅黑" panose="020B0503020204020204" charset="-122"/>
                <a:cs typeface="微软雅黑" panose="020B0503020204020204" charset="-122"/>
                <a:sym typeface="+mn-ea"/>
              </a:rPr>
              <a:t> </a:t>
            </a:r>
            <a:endParaRPr lang="zh-CN" altLang="en-US" sz="2670" b="1">
              <a:latin typeface="微软雅黑" panose="020B0503020204020204" charset="-122"/>
              <a:ea typeface="微软雅黑" panose="020B0503020204020204" charset="-122"/>
              <a:cs typeface="微软雅黑" panose="020B0503020204020204" charset="-122"/>
            </a:endParaRPr>
          </a:p>
          <a:p>
            <a:pPr marL="0" indent="0" algn="l">
              <a:buNone/>
            </a:pP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983615" y="4509770"/>
            <a:ext cx="5951855" cy="1126490"/>
          </a:xfrm>
          <a:prstGeom prst="rect">
            <a:avLst/>
          </a:prstGeom>
          <a:noFill/>
        </p:spPr>
        <p:txBody>
          <a:bodyPr wrap="square" rtlCol="0">
            <a:noAutofit/>
          </a:bodyPr>
          <a:p>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4151842" y="2421890"/>
            <a:ext cx="3800687" cy="28422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管理角色</a:t>
            </a:r>
            <a:r>
              <a:rPr lang="en-US" altLang="zh-CN" sz="4000" b="1">
                <a:solidFill>
                  <a:srgbClr val="C9394A"/>
                </a:solidFill>
                <a:latin typeface="微软雅黑" panose="020B0503020204020204" charset="-122"/>
                <a:ea typeface="微软雅黑" panose="020B0503020204020204" charset="-122"/>
                <a:cs typeface="微软雅黑" panose="020B0503020204020204" charset="-122"/>
              </a:rPr>
              <a:t>-</a:t>
            </a:r>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构建权限</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3500755" y="1772285"/>
            <a:ext cx="6512560" cy="988695"/>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添加构建角色并分配权限</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983615" y="4509770"/>
            <a:ext cx="5951855" cy="1126490"/>
          </a:xfrm>
          <a:prstGeom prst="rect">
            <a:avLst/>
          </a:prstGeom>
          <a:noFill/>
        </p:spPr>
        <p:txBody>
          <a:bodyPr wrap="square" rtlCol="0">
            <a:noAutofit/>
          </a:bodyPr>
          <a:p>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2279015" y="2404110"/>
            <a:ext cx="7514590" cy="29775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分配角色</a:t>
            </a:r>
            <a:r>
              <a:rPr lang="en-US" altLang="zh-CN" sz="4000" b="1">
                <a:solidFill>
                  <a:srgbClr val="C9394A"/>
                </a:solidFill>
                <a:latin typeface="微软雅黑" panose="020B0503020204020204" charset="-122"/>
                <a:ea typeface="微软雅黑" panose="020B0503020204020204" charset="-122"/>
                <a:cs typeface="微软雅黑" panose="020B0503020204020204" charset="-122"/>
              </a:rPr>
              <a:t>-</a:t>
            </a:r>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构建权限</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2639060" y="1484630"/>
            <a:ext cx="6471920" cy="975995"/>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分配构建角</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色权限给用户</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5304155" y="1268730"/>
            <a:ext cx="3573145" cy="46507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4439905"/>
            <a:ext cx="12190413" cy="915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TextBox 5"/>
          <p:cNvSpPr>
            <a:spLocks noChangeArrowheads="1"/>
          </p:cNvSpPr>
          <p:nvPr/>
        </p:nvSpPr>
        <p:spPr bwMode="auto">
          <a:xfrm>
            <a:off x="-24130" y="4623435"/>
            <a:ext cx="472059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sz="2665" dirty="0">
                <a:solidFill>
                  <a:schemeClr val="bg1"/>
                </a:solidFill>
                <a:latin typeface="微软雅黑" panose="020B0503020204020204" charset="-122"/>
                <a:ea typeface="微软雅黑" panose="020B0503020204020204" charset="-122"/>
              </a:rPr>
              <a:t>实现Pipeline流水线入门操作</a:t>
            </a:r>
            <a:endParaRPr sz="2665" dirty="0">
              <a:solidFill>
                <a:schemeClr val="bg1"/>
              </a:solidFill>
              <a:latin typeface="微软雅黑" panose="020B0503020204020204" charset="-122"/>
              <a:ea typeface="微软雅黑" panose="020B0503020204020204" charset="-122"/>
            </a:endParaRPr>
          </a:p>
        </p:txBody>
      </p:sp>
      <p:sp>
        <p:nvSpPr>
          <p:cNvPr id="24" name="TextBox 5"/>
          <p:cNvSpPr>
            <a:spLocks noChangeArrowheads="1"/>
          </p:cNvSpPr>
          <p:nvPr/>
        </p:nvSpPr>
        <p:spPr bwMode="auto">
          <a:xfrm>
            <a:off x="7906639" y="4623712"/>
            <a:ext cx="427184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65" dirty="0">
                <a:solidFill>
                  <a:schemeClr val="bg1"/>
                </a:solidFill>
                <a:latin typeface="微软雅黑" panose="020B0503020204020204" charset="-122"/>
                <a:ea typeface="微软雅黑" panose="020B0503020204020204" charset="-122"/>
              </a:rPr>
              <a:t>Produced</a:t>
            </a:r>
            <a:r>
              <a:rPr lang="zh-CN" altLang="en-US" sz="2665" dirty="0">
                <a:solidFill>
                  <a:schemeClr val="bg1"/>
                </a:solidFill>
                <a:latin typeface="微软雅黑" panose="020B0503020204020204" charset="-122"/>
                <a:ea typeface="微软雅黑" panose="020B0503020204020204" charset="-122"/>
              </a:rPr>
              <a:t> </a:t>
            </a:r>
            <a:r>
              <a:rPr lang="en-US" altLang="zh-CN" sz="2665" dirty="0">
                <a:solidFill>
                  <a:schemeClr val="bg1"/>
                </a:solidFill>
                <a:latin typeface="微软雅黑" panose="020B0503020204020204" charset="-122"/>
                <a:ea typeface="微软雅黑" panose="020B0503020204020204" charset="-122"/>
              </a:rPr>
              <a:t>By</a:t>
            </a:r>
            <a:r>
              <a:rPr lang="zh-CN" altLang="en-US" sz="2665" dirty="0">
                <a:solidFill>
                  <a:schemeClr val="bg1"/>
                </a:solidFill>
                <a:latin typeface="微软雅黑" panose="020B0503020204020204" charset="-122"/>
                <a:ea typeface="微软雅黑" panose="020B0503020204020204" charset="-122"/>
              </a:rPr>
              <a:t> 小杨哥</a:t>
            </a:r>
            <a:endParaRPr lang="zh-CN" altLang="en-US" sz="2665" dirty="0">
              <a:solidFill>
                <a:schemeClr val="bg1"/>
              </a:solidFill>
              <a:latin typeface="微软雅黑" panose="020B0503020204020204" charset="-122"/>
              <a:ea typeface="微软雅黑" panose="020B0503020204020204" charset="-122"/>
            </a:endParaRPr>
          </a:p>
        </p:txBody>
      </p:sp>
      <p:sp>
        <p:nvSpPr>
          <p:cNvPr id="25" name="Freeform 5"/>
          <p:cNvSpPr/>
          <p:nvPr/>
        </p:nvSpPr>
        <p:spPr bwMode="auto">
          <a:xfrm rot="1855731">
            <a:off x="4094915" y="1008340"/>
            <a:ext cx="640224" cy="577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6" name="Freeform 5"/>
          <p:cNvSpPr/>
          <p:nvPr/>
        </p:nvSpPr>
        <p:spPr bwMode="auto">
          <a:xfrm rot="1855731">
            <a:off x="5415992" y="941361"/>
            <a:ext cx="341503" cy="3079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7" name="Freeform 5"/>
          <p:cNvSpPr/>
          <p:nvPr/>
        </p:nvSpPr>
        <p:spPr bwMode="auto">
          <a:xfrm rot="1855731">
            <a:off x="3108313" y="1202556"/>
            <a:ext cx="339851" cy="3064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8" name="Freeform 5"/>
          <p:cNvSpPr/>
          <p:nvPr/>
        </p:nvSpPr>
        <p:spPr bwMode="auto">
          <a:xfrm rot="1855731">
            <a:off x="6359329" y="1162215"/>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9" name="Freeform 5"/>
          <p:cNvSpPr/>
          <p:nvPr/>
        </p:nvSpPr>
        <p:spPr bwMode="auto">
          <a:xfrm rot="1855731">
            <a:off x="7487837" y="1033329"/>
            <a:ext cx="231795" cy="2089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30" name="Freeform 5"/>
          <p:cNvSpPr/>
          <p:nvPr/>
        </p:nvSpPr>
        <p:spPr bwMode="auto">
          <a:xfrm rot="1855731">
            <a:off x="8419381" y="1076584"/>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grpSp>
        <p:nvGrpSpPr>
          <p:cNvPr id="31" name="组合 30"/>
          <p:cNvGrpSpPr/>
          <p:nvPr/>
        </p:nvGrpSpPr>
        <p:grpSpPr>
          <a:xfrm>
            <a:off x="4642460" y="3604635"/>
            <a:ext cx="2811528" cy="2534911"/>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lumMod val="50000"/>
                    <a:lumOff val="50000"/>
                  </a:srgbClr>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grpSp>
      <p:grpSp>
        <p:nvGrpSpPr>
          <p:cNvPr id="35" name="71"/>
          <p:cNvGrpSpPr/>
          <p:nvPr>
            <p:custDataLst>
              <p:tags r:id="rId1"/>
            </p:custDataLst>
          </p:nvPr>
        </p:nvGrpSpPr>
        <p:grpSpPr>
          <a:xfrm>
            <a:off x="2647941" y="2077839"/>
            <a:ext cx="6683383" cy="1137067"/>
            <a:chOff x="4304043" y="1286668"/>
            <a:chExt cx="3837944" cy="2757793"/>
          </a:xfrm>
          <a:effectLst>
            <a:outerShdw blurRad="203200" dist="152400" dir="8100000" algn="tr" rotWithShape="0">
              <a:prstClr val="black">
                <a:alpha val="50000"/>
              </a:prstClr>
            </a:outerShdw>
          </a:effectLst>
        </p:grpSpPr>
        <p:sp>
          <p:nvSpPr>
            <p:cNvPr id="36" name="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73"/>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9"/>
          <p:cNvSpPr>
            <a:spLocks noChangeArrowheads="1"/>
          </p:cNvSpPr>
          <p:nvPr>
            <p:custDataLst>
              <p:tags r:id="rId2"/>
            </p:custDataLst>
          </p:nvPr>
        </p:nvSpPr>
        <p:spPr bwMode="auto">
          <a:xfrm>
            <a:off x="2740997" y="2321793"/>
            <a:ext cx="6679449" cy="7067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defRPr/>
            </a:pPr>
            <a:r>
              <a:rPr lang="zh-CN" altLang="en-US" sz="4000" b="1" kern="0" dirty="0">
                <a:solidFill>
                  <a:srgbClr val="C9394A"/>
                </a:solidFill>
                <a:latin typeface="微软雅黑" panose="020B0503020204020204" charset="-122"/>
                <a:ea typeface="微软雅黑" panose="020B0503020204020204" charset="-122"/>
              </a:rPr>
              <a:t>Jenkins快速入门</a:t>
            </a:r>
            <a:endParaRPr lang="zh-CN" altLang="en-US" sz="4000" b="1" kern="0" dirty="0">
              <a:solidFill>
                <a:srgbClr val="C9394A"/>
              </a:solidFill>
              <a:latin typeface="微软雅黑" panose="020B0503020204020204" charset="-122"/>
              <a:ea typeface="微软雅黑" panose="020B0503020204020204" charset="-122"/>
            </a:endParaRPr>
          </a:p>
        </p:txBody>
      </p:sp>
      <p:sp>
        <p:nvSpPr>
          <p:cNvPr id="18" name="圆角矩形"/>
          <p:cNvSpPr/>
          <p:nvPr/>
        </p:nvSpPr>
        <p:spPr>
          <a:xfrm>
            <a:off x="4860105" y="4558619"/>
            <a:ext cx="2399903" cy="611715"/>
          </a:xfrm>
          <a:prstGeom prst="roundRect">
            <a:avLst>
              <a:gd name="adj" fmla="val 16666"/>
            </a:avLst>
          </a:prstGeom>
          <a:noFill/>
          <a:ln w="38100" cap="flat" cmpd="sng">
            <a:noFill/>
            <a:prstDash val="solid"/>
            <a:round/>
          </a:ln>
          <a:effectLst>
            <a:outerShdw blurRad="40000" dist="20000" dir="5400000" rotWithShape="0">
              <a:srgbClr val="000000">
                <a:alpha val="37647"/>
              </a:srgbClr>
            </a:outerShdw>
          </a:effectLst>
        </p:spPr>
        <p:txBody>
          <a:bodyPr vert="horz" wrap="square" lIns="121920" tIns="60960" rIns="121920" bIns="60960" anchor="ctr" anchorCtr="0"/>
          <a:lstStyle/>
          <a:p>
            <a:pPr algn="ctr"/>
            <a:r>
              <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语法入门</a:t>
            </a:r>
            <a:endPar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 calcmode="lin" valueType="num">
                                      <p:cBhvr>
                                        <p:cTn id="33" dur="1000" fill="hold"/>
                                        <p:tgtEl>
                                          <p:spTgt spid="29"/>
                                        </p:tgtEl>
                                        <p:attrNameLst>
                                          <p:attrName>style.rotation</p:attrName>
                                        </p:attrNameLst>
                                      </p:cBhvr>
                                      <p:tavLst>
                                        <p:tav tm="0">
                                          <p:val>
                                            <p:fltVal val="90"/>
                                          </p:val>
                                        </p:tav>
                                        <p:tav tm="100000">
                                          <p:val>
                                            <p:fltVal val="0"/>
                                          </p:val>
                                        </p:tav>
                                      </p:tavLst>
                                    </p:anim>
                                    <p:animEffect transition="in" filter="fade">
                                      <p:cBhvr>
                                        <p:cTn id="34" dur="1000"/>
                                        <p:tgtEl>
                                          <p:spTgt spid="2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style.rotation</p:attrName>
                                        </p:attrNameLst>
                                      </p:cBhvr>
                                      <p:tavLst>
                                        <p:tav tm="0">
                                          <p:val>
                                            <p:fltVal val="90"/>
                                          </p:val>
                                        </p:tav>
                                        <p:tav tm="100000">
                                          <p:val>
                                            <p:fltVal val="0"/>
                                          </p:val>
                                        </p:tav>
                                      </p:tavLst>
                                    </p:anim>
                                    <p:animEffect transition="in" filter="fade">
                                      <p:cBhvr>
                                        <p:cTn id="40" dur="1000"/>
                                        <p:tgtEl>
                                          <p:spTgt spid="3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250"/>
                                        <p:tgtEl>
                                          <p:spTgt spid="22"/>
                                        </p:tgtEl>
                                      </p:cBhvr>
                                    </p:animEffect>
                                  </p:childTnLst>
                                </p:cTn>
                              </p:par>
                            </p:childTnLst>
                          </p:cTn>
                        </p:par>
                        <p:par>
                          <p:cTn id="45" fill="hold">
                            <p:stCondLst>
                              <p:cond delay="1500"/>
                            </p:stCondLst>
                            <p:childTnLst>
                              <p:par>
                                <p:cTn id="46" presetID="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23"/>
                                        </p:tgtEl>
                                      </p:cBhvr>
                                    </p:animEffect>
                                  </p:childTnLst>
                                </p:cTn>
                              </p:par>
                            </p:childTnLst>
                          </p:cTn>
                        </p:par>
                        <p:par>
                          <p:cTn id="58" fill="hold">
                            <p:stCondLst>
                              <p:cond delay="2049"/>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4"/>
                                        </p:tgtEl>
                                        <p:attrNameLst>
                                          <p:attrName>ppt_y</p:attrName>
                                        </p:attrNameLst>
                                      </p:cBhvr>
                                      <p:tavLst>
                                        <p:tav tm="0">
                                          <p:val>
                                            <p:strVal val="#ppt_y"/>
                                          </p:val>
                                        </p:tav>
                                        <p:tav tm="100000">
                                          <p:val>
                                            <p:strVal val="#ppt_y"/>
                                          </p:val>
                                        </p:tav>
                                      </p:tavLst>
                                    </p:anim>
                                    <p:anim calcmode="lin" valueType="num">
                                      <p:cBhvr>
                                        <p:cTn id="6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65" dur="500" tmFilter="0,0; .5, 1; 1, 1"/>
                                        <p:tgtEl>
                                          <p:spTgt spid="24"/>
                                        </p:tgtEl>
                                      </p:cBhvr>
                                    </p:animEffect>
                                  </p:childTnLst>
                                </p:cTn>
                              </p:par>
                            </p:childTnLst>
                          </p:cTn>
                        </p:par>
                        <p:par>
                          <p:cTn id="66" fill="hold">
                            <p:stCondLst>
                              <p:cond delay="3250"/>
                            </p:stCondLst>
                            <p:childTnLst>
                              <p:par>
                                <p:cTn id="67" presetID="55"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strVal val="#ppt_w*0.70"/>
                                          </p:val>
                                        </p:tav>
                                        <p:tav tm="100000">
                                          <p:val>
                                            <p:strVal val="#ppt_w"/>
                                          </p:val>
                                        </p:tav>
                                      </p:tavLst>
                                    </p:anim>
                                    <p:anim calcmode="lin" valueType="num">
                                      <p:cBhvr>
                                        <p:cTn id="70" dur="500" fill="hold"/>
                                        <p:tgtEl>
                                          <p:spTgt spid="35"/>
                                        </p:tgtEl>
                                        <p:attrNameLst>
                                          <p:attrName>ppt_h</p:attrName>
                                        </p:attrNameLst>
                                      </p:cBhvr>
                                      <p:tavLst>
                                        <p:tav tm="0">
                                          <p:val>
                                            <p:strVal val="#ppt_h"/>
                                          </p:val>
                                        </p:tav>
                                        <p:tav tm="100000">
                                          <p:val>
                                            <p:strVal val="#ppt_h"/>
                                          </p:val>
                                        </p:tav>
                                      </p:tavLst>
                                    </p:anim>
                                    <p:animEffect transition="in" filter="fade">
                                      <p:cBhvr>
                                        <p:cTn id="71" dur="500"/>
                                        <p:tgtEl>
                                          <p:spTgt spid="35"/>
                                        </p:tgtEl>
                                      </p:cBhvr>
                                    </p:animEffect>
                                  </p:childTnLst>
                                </p:cTn>
                              </p:par>
                            </p:childTnLst>
                          </p:cTn>
                        </p:par>
                        <p:par>
                          <p:cTn id="72" fill="hold">
                            <p:stCondLst>
                              <p:cond delay="3750"/>
                            </p:stCondLst>
                            <p:childTnLst>
                              <p:par>
                                <p:cTn id="73" presetID="16" presetClass="entr" presetSubtype="2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1000"/>
                                        <p:tgtEl>
                                          <p:spTgt spid="38"/>
                                        </p:tgtEl>
                                      </p:cBhvr>
                                    </p:animEffect>
                                  </p:childTnLst>
                                </p:cTn>
                              </p:par>
                            </p:childTnLst>
                          </p:cTn>
                        </p:par>
                        <p:par>
                          <p:cTn id="76" fill="hold">
                            <p:stCondLst>
                              <p:cond delay="4750"/>
                            </p:stCondLst>
                            <p:childTnLst>
                              <p:par>
                                <p:cTn id="77" presetID="18" presetClass="entr" presetSubtype="1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strips(downLeft)">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utoUpdateAnimBg="0"/>
      <p:bldP spid="24" grpId="0" bldLvl="0" autoUpdateAnimBg="0"/>
      <p:bldP spid="25" grpId="0" bldLvl="0" animBg="1"/>
      <p:bldP spid="26" grpId="0" bldLvl="0" animBg="1"/>
      <p:bldP spid="27" grpId="0" bldLvl="0" animBg="1"/>
      <p:bldP spid="28" grpId="0" bldLvl="0" animBg="1"/>
      <p:bldP spid="29" grpId="0" bldLvl="0" animBg="1"/>
      <p:bldP spid="30" grpId="0" bldLvl="0" animBg="1"/>
      <p:bldP spid="38" grpId="0"/>
      <p:bldP spid="18"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4439905"/>
            <a:ext cx="12190413" cy="915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TextBox 5"/>
          <p:cNvSpPr>
            <a:spLocks noChangeArrowheads="1"/>
          </p:cNvSpPr>
          <p:nvPr/>
        </p:nvSpPr>
        <p:spPr bwMode="auto">
          <a:xfrm>
            <a:off x="71120" y="4623435"/>
            <a:ext cx="4885055"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665" dirty="0">
                <a:solidFill>
                  <a:schemeClr val="bg1"/>
                </a:solidFill>
                <a:latin typeface="微软雅黑" panose="020B0503020204020204" charset="-122"/>
                <a:ea typeface="微软雅黑" panose="020B0503020204020204" charset="-122"/>
              </a:rPr>
              <a:t>什么是</a:t>
            </a:r>
            <a:r>
              <a:rPr lang="en-US" altLang="zh-CN" sz="2665" dirty="0">
                <a:solidFill>
                  <a:schemeClr val="bg1"/>
                </a:solidFill>
                <a:latin typeface="微软雅黑" panose="020B0503020204020204" charset="-122"/>
                <a:ea typeface="微软雅黑" panose="020B0503020204020204" charset="-122"/>
              </a:rPr>
              <a:t>Jenkins</a:t>
            </a:r>
            <a:r>
              <a:rPr lang="zh-CN" altLang="en-US" sz="2665" dirty="0">
                <a:solidFill>
                  <a:schemeClr val="bg1"/>
                </a:solidFill>
                <a:latin typeface="微软雅黑" panose="020B0503020204020204" charset="-122"/>
                <a:ea typeface="微软雅黑" panose="020B0503020204020204" charset="-122"/>
              </a:rPr>
              <a:t>？作用是什么？</a:t>
            </a:r>
            <a:endParaRPr lang="en-US" altLang="zh-CN" sz="2665" dirty="0">
              <a:solidFill>
                <a:schemeClr val="bg1"/>
              </a:solidFill>
              <a:latin typeface="微软雅黑" panose="020B0503020204020204" charset="-122"/>
              <a:ea typeface="微软雅黑" panose="020B0503020204020204" charset="-122"/>
            </a:endParaRPr>
          </a:p>
        </p:txBody>
      </p:sp>
      <p:sp>
        <p:nvSpPr>
          <p:cNvPr id="24" name="TextBox 5"/>
          <p:cNvSpPr>
            <a:spLocks noChangeArrowheads="1"/>
          </p:cNvSpPr>
          <p:nvPr/>
        </p:nvSpPr>
        <p:spPr bwMode="auto">
          <a:xfrm>
            <a:off x="7906639" y="4623712"/>
            <a:ext cx="427184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65" dirty="0">
                <a:solidFill>
                  <a:schemeClr val="bg1"/>
                </a:solidFill>
                <a:latin typeface="微软雅黑" panose="020B0503020204020204" charset="-122"/>
                <a:ea typeface="微软雅黑" panose="020B0503020204020204" charset="-122"/>
              </a:rPr>
              <a:t>Produced</a:t>
            </a:r>
            <a:r>
              <a:rPr lang="zh-CN" altLang="en-US" sz="2665" dirty="0">
                <a:solidFill>
                  <a:schemeClr val="bg1"/>
                </a:solidFill>
                <a:latin typeface="微软雅黑" panose="020B0503020204020204" charset="-122"/>
                <a:ea typeface="微软雅黑" panose="020B0503020204020204" charset="-122"/>
              </a:rPr>
              <a:t> </a:t>
            </a:r>
            <a:r>
              <a:rPr lang="en-US" altLang="zh-CN" sz="2665" dirty="0">
                <a:solidFill>
                  <a:schemeClr val="bg1"/>
                </a:solidFill>
                <a:latin typeface="微软雅黑" panose="020B0503020204020204" charset="-122"/>
                <a:ea typeface="微软雅黑" panose="020B0503020204020204" charset="-122"/>
              </a:rPr>
              <a:t>By</a:t>
            </a:r>
            <a:r>
              <a:rPr lang="zh-CN" altLang="en-US" sz="2665" dirty="0">
                <a:solidFill>
                  <a:schemeClr val="bg1"/>
                </a:solidFill>
                <a:latin typeface="微软雅黑" panose="020B0503020204020204" charset="-122"/>
                <a:ea typeface="微软雅黑" panose="020B0503020204020204" charset="-122"/>
              </a:rPr>
              <a:t> 小杨哥</a:t>
            </a:r>
            <a:endParaRPr lang="zh-CN" altLang="en-US" sz="2665" dirty="0">
              <a:solidFill>
                <a:schemeClr val="bg1"/>
              </a:solidFill>
              <a:latin typeface="微软雅黑" panose="020B0503020204020204" charset="-122"/>
              <a:ea typeface="微软雅黑" panose="020B0503020204020204" charset="-122"/>
            </a:endParaRPr>
          </a:p>
        </p:txBody>
      </p:sp>
      <p:sp>
        <p:nvSpPr>
          <p:cNvPr id="25" name="Freeform 5"/>
          <p:cNvSpPr/>
          <p:nvPr/>
        </p:nvSpPr>
        <p:spPr bwMode="auto">
          <a:xfrm rot="1855731">
            <a:off x="4094915" y="1008340"/>
            <a:ext cx="640224" cy="577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6" name="Freeform 5"/>
          <p:cNvSpPr/>
          <p:nvPr/>
        </p:nvSpPr>
        <p:spPr bwMode="auto">
          <a:xfrm rot="1855731">
            <a:off x="5415992" y="941361"/>
            <a:ext cx="341503" cy="3079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7" name="Freeform 5"/>
          <p:cNvSpPr/>
          <p:nvPr/>
        </p:nvSpPr>
        <p:spPr bwMode="auto">
          <a:xfrm rot="1855731">
            <a:off x="3108313" y="1202556"/>
            <a:ext cx="339851" cy="3064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8" name="Freeform 5"/>
          <p:cNvSpPr/>
          <p:nvPr/>
        </p:nvSpPr>
        <p:spPr bwMode="auto">
          <a:xfrm rot="1855731">
            <a:off x="6359329" y="1162215"/>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9" name="Freeform 5"/>
          <p:cNvSpPr/>
          <p:nvPr/>
        </p:nvSpPr>
        <p:spPr bwMode="auto">
          <a:xfrm rot="1855731">
            <a:off x="7487837" y="1033329"/>
            <a:ext cx="231795" cy="2089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30" name="Freeform 5"/>
          <p:cNvSpPr/>
          <p:nvPr/>
        </p:nvSpPr>
        <p:spPr bwMode="auto">
          <a:xfrm rot="1855731">
            <a:off x="8419381" y="1076584"/>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grpSp>
        <p:nvGrpSpPr>
          <p:cNvPr id="31" name="组合 30"/>
          <p:cNvGrpSpPr/>
          <p:nvPr/>
        </p:nvGrpSpPr>
        <p:grpSpPr>
          <a:xfrm>
            <a:off x="4642460" y="3604635"/>
            <a:ext cx="2811528" cy="2534911"/>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lumMod val="50000"/>
                    <a:lumOff val="50000"/>
                  </a:srgbClr>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grpSp>
      <p:grpSp>
        <p:nvGrpSpPr>
          <p:cNvPr id="35" name="71"/>
          <p:cNvGrpSpPr/>
          <p:nvPr>
            <p:custDataLst>
              <p:tags r:id="rId1"/>
            </p:custDataLst>
          </p:nvPr>
        </p:nvGrpSpPr>
        <p:grpSpPr>
          <a:xfrm>
            <a:off x="2647941" y="2077839"/>
            <a:ext cx="6683383" cy="1137067"/>
            <a:chOff x="4304043" y="1286668"/>
            <a:chExt cx="3837944" cy="2757793"/>
          </a:xfrm>
          <a:effectLst>
            <a:outerShdw blurRad="203200" dist="152400" dir="8100000" algn="tr" rotWithShape="0">
              <a:prstClr val="black">
                <a:alpha val="50000"/>
              </a:prstClr>
            </a:outerShdw>
          </a:effectLst>
        </p:grpSpPr>
        <p:sp>
          <p:nvSpPr>
            <p:cNvPr id="36" name="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73"/>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9"/>
          <p:cNvSpPr>
            <a:spLocks noChangeArrowheads="1"/>
          </p:cNvSpPr>
          <p:nvPr>
            <p:custDataLst>
              <p:tags r:id="rId2"/>
            </p:custDataLst>
          </p:nvPr>
        </p:nvSpPr>
        <p:spPr bwMode="auto">
          <a:xfrm>
            <a:off x="2740997" y="2321793"/>
            <a:ext cx="6679449" cy="7067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defRPr/>
            </a:pPr>
            <a:r>
              <a:rPr lang="zh-CN" altLang="en-US" sz="4000" b="1" kern="0" dirty="0">
                <a:solidFill>
                  <a:srgbClr val="C9394A"/>
                </a:solidFill>
                <a:latin typeface="微软雅黑" panose="020B0503020204020204" charset="-122"/>
                <a:ea typeface="微软雅黑" panose="020B0503020204020204" charset="-122"/>
              </a:rPr>
              <a:t>Jenkins快速入门</a:t>
            </a:r>
            <a:endParaRPr lang="zh-CN" altLang="en-US" sz="4000" b="1" kern="0" dirty="0">
              <a:solidFill>
                <a:srgbClr val="C9394A"/>
              </a:solidFill>
              <a:latin typeface="微软雅黑" panose="020B0503020204020204" charset="-122"/>
              <a:ea typeface="微软雅黑" panose="020B0503020204020204" charset="-122"/>
            </a:endParaRPr>
          </a:p>
        </p:txBody>
      </p:sp>
      <p:sp>
        <p:nvSpPr>
          <p:cNvPr id="18" name="圆角矩形"/>
          <p:cNvSpPr/>
          <p:nvPr/>
        </p:nvSpPr>
        <p:spPr>
          <a:xfrm>
            <a:off x="4860105" y="4558619"/>
            <a:ext cx="2399903" cy="611715"/>
          </a:xfrm>
          <a:prstGeom prst="roundRect">
            <a:avLst>
              <a:gd name="adj" fmla="val 16666"/>
            </a:avLst>
          </a:prstGeom>
          <a:noFill/>
          <a:ln w="38100" cap="flat" cmpd="sng">
            <a:noFill/>
            <a:prstDash val="solid"/>
            <a:round/>
          </a:ln>
          <a:effectLst>
            <a:outerShdw blurRad="40000" dist="20000" dir="5400000" rotWithShape="0">
              <a:srgbClr val="000000">
                <a:alpha val="37647"/>
              </a:srgbClr>
            </a:outerShdw>
          </a:effectLst>
        </p:spPr>
        <p:txBody>
          <a:bodyPr vert="horz" wrap="square" lIns="121920" tIns="60960" rIns="121920" bIns="60960" anchor="ctr" anchorCtr="0"/>
          <a:lstStyle/>
          <a:p>
            <a:pPr algn="ctr"/>
            <a:r>
              <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软件介绍</a:t>
            </a:r>
            <a:endPar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 calcmode="lin" valueType="num">
                                      <p:cBhvr>
                                        <p:cTn id="33" dur="1000" fill="hold"/>
                                        <p:tgtEl>
                                          <p:spTgt spid="29"/>
                                        </p:tgtEl>
                                        <p:attrNameLst>
                                          <p:attrName>style.rotation</p:attrName>
                                        </p:attrNameLst>
                                      </p:cBhvr>
                                      <p:tavLst>
                                        <p:tav tm="0">
                                          <p:val>
                                            <p:fltVal val="90"/>
                                          </p:val>
                                        </p:tav>
                                        <p:tav tm="100000">
                                          <p:val>
                                            <p:fltVal val="0"/>
                                          </p:val>
                                        </p:tav>
                                      </p:tavLst>
                                    </p:anim>
                                    <p:animEffect transition="in" filter="fade">
                                      <p:cBhvr>
                                        <p:cTn id="34" dur="1000"/>
                                        <p:tgtEl>
                                          <p:spTgt spid="2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style.rotation</p:attrName>
                                        </p:attrNameLst>
                                      </p:cBhvr>
                                      <p:tavLst>
                                        <p:tav tm="0">
                                          <p:val>
                                            <p:fltVal val="90"/>
                                          </p:val>
                                        </p:tav>
                                        <p:tav tm="100000">
                                          <p:val>
                                            <p:fltVal val="0"/>
                                          </p:val>
                                        </p:tav>
                                      </p:tavLst>
                                    </p:anim>
                                    <p:animEffect transition="in" filter="fade">
                                      <p:cBhvr>
                                        <p:cTn id="40" dur="1000"/>
                                        <p:tgtEl>
                                          <p:spTgt spid="3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250"/>
                                        <p:tgtEl>
                                          <p:spTgt spid="22"/>
                                        </p:tgtEl>
                                      </p:cBhvr>
                                    </p:animEffect>
                                  </p:childTnLst>
                                </p:cTn>
                              </p:par>
                            </p:childTnLst>
                          </p:cTn>
                        </p:par>
                        <p:par>
                          <p:cTn id="45" fill="hold">
                            <p:stCondLst>
                              <p:cond delay="1500"/>
                            </p:stCondLst>
                            <p:childTnLst>
                              <p:par>
                                <p:cTn id="46" presetID="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23"/>
                                        </p:tgtEl>
                                      </p:cBhvr>
                                    </p:animEffect>
                                  </p:childTnLst>
                                </p:cTn>
                              </p:par>
                            </p:childTnLst>
                          </p:cTn>
                        </p:par>
                        <p:par>
                          <p:cTn id="58" fill="hold">
                            <p:stCondLst>
                              <p:cond delay="2049"/>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4"/>
                                        </p:tgtEl>
                                        <p:attrNameLst>
                                          <p:attrName>ppt_y</p:attrName>
                                        </p:attrNameLst>
                                      </p:cBhvr>
                                      <p:tavLst>
                                        <p:tav tm="0">
                                          <p:val>
                                            <p:strVal val="#ppt_y"/>
                                          </p:val>
                                        </p:tav>
                                        <p:tav tm="100000">
                                          <p:val>
                                            <p:strVal val="#ppt_y"/>
                                          </p:val>
                                        </p:tav>
                                      </p:tavLst>
                                    </p:anim>
                                    <p:anim calcmode="lin" valueType="num">
                                      <p:cBhvr>
                                        <p:cTn id="6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65" dur="500" tmFilter="0,0; .5, 1; 1, 1"/>
                                        <p:tgtEl>
                                          <p:spTgt spid="24"/>
                                        </p:tgtEl>
                                      </p:cBhvr>
                                    </p:animEffect>
                                  </p:childTnLst>
                                </p:cTn>
                              </p:par>
                            </p:childTnLst>
                          </p:cTn>
                        </p:par>
                        <p:par>
                          <p:cTn id="66" fill="hold">
                            <p:stCondLst>
                              <p:cond delay="3250"/>
                            </p:stCondLst>
                            <p:childTnLst>
                              <p:par>
                                <p:cTn id="67" presetID="55"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strVal val="#ppt_w*0.70"/>
                                          </p:val>
                                        </p:tav>
                                        <p:tav tm="100000">
                                          <p:val>
                                            <p:strVal val="#ppt_w"/>
                                          </p:val>
                                        </p:tav>
                                      </p:tavLst>
                                    </p:anim>
                                    <p:anim calcmode="lin" valueType="num">
                                      <p:cBhvr>
                                        <p:cTn id="70" dur="500" fill="hold"/>
                                        <p:tgtEl>
                                          <p:spTgt spid="35"/>
                                        </p:tgtEl>
                                        <p:attrNameLst>
                                          <p:attrName>ppt_h</p:attrName>
                                        </p:attrNameLst>
                                      </p:cBhvr>
                                      <p:tavLst>
                                        <p:tav tm="0">
                                          <p:val>
                                            <p:strVal val="#ppt_h"/>
                                          </p:val>
                                        </p:tav>
                                        <p:tav tm="100000">
                                          <p:val>
                                            <p:strVal val="#ppt_h"/>
                                          </p:val>
                                        </p:tav>
                                      </p:tavLst>
                                    </p:anim>
                                    <p:animEffect transition="in" filter="fade">
                                      <p:cBhvr>
                                        <p:cTn id="71" dur="500"/>
                                        <p:tgtEl>
                                          <p:spTgt spid="35"/>
                                        </p:tgtEl>
                                      </p:cBhvr>
                                    </p:animEffect>
                                  </p:childTnLst>
                                </p:cTn>
                              </p:par>
                            </p:childTnLst>
                          </p:cTn>
                        </p:par>
                        <p:par>
                          <p:cTn id="72" fill="hold">
                            <p:stCondLst>
                              <p:cond delay="3750"/>
                            </p:stCondLst>
                            <p:childTnLst>
                              <p:par>
                                <p:cTn id="73" presetID="16" presetClass="entr" presetSubtype="2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1000"/>
                                        <p:tgtEl>
                                          <p:spTgt spid="38"/>
                                        </p:tgtEl>
                                      </p:cBhvr>
                                    </p:animEffect>
                                  </p:childTnLst>
                                </p:cTn>
                              </p:par>
                            </p:childTnLst>
                          </p:cTn>
                        </p:par>
                        <p:par>
                          <p:cTn id="76" fill="hold">
                            <p:stCondLst>
                              <p:cond delay="4750"/>
                            </p:stCondLst>
                            <p:childTnLst>
                              <p:par>
                                <p:cTn id="77" presetID="18" presetClass="entr" presetSubtype="1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strips(downLeft)">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utoUpdateAnimBg="0"/>
      <p:bldP spid="24" grpId="0" bldLvl="0" autoUpdateAnimBg="0"/>
      <p:bldP spid="25" grpId="0" bldLvl="0" animBg="1"/>
      <p:bldP spid="26" grpId="0" bldLvl="0" animBg="1"/>
      <p:bldP spid="27" grpId="0" bldLvl="0" animBg="1"/>
      <p:bldP spid="28" grpId="0" bldLvl="0" animBg="1"/>
      <p:bldP spid="29" grpId="0" bldLvl="0" animBg="1"/>
      <p:bldP spid="30" grpId="0" bldLvl="0" animBg="1"/>
      <p:bldP spid="38" grpId="0"/>
      <p:bldP spid="18" grpId="0" bldLvl="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cs typeface="微软雅黑" panose="020B0503020204020204" charset="-122"/>
              </a:rPr>
              <a:t>什么是</a:t>
            </a:r>
            <a:r>
              <a:rPr lang="en-US" altLang="zh-CN" sz="4000" b="1">
                <a:solidFill>
                  <a:srgbClr val="C9394A"/>
                </a:solidFill>
                <a:latin typeface="微软雅黑" panose="020B0503020204020204" charset="-122"/>
                <a:ea typeface="微软雅黑" panose="020B0503020204020204" charset="-122"/>
                <a:cs typeface="微软雅黑" panose="020B0503020204020204" charset="-122"/>
              </a:rPr>
              <a:t>Jenkins Pipeline</a:t>
            </a:r>
            <a:endParaRPr lang="en-US" altLang="zh-CN" sz="4000" b="1">
              <a:solidFill>
                <a:srgbClr val="C9394A"/>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1052195" y="1774825"/>
            <a:ext cx="10297795" cy="911860"/>
          </a:xfrm>
          <a:prstGeom prst="rect">
            <a:avLst/>
          </a:prstGeom>
          <a:noFill/>
        </p:spPr>
        <p:txBody>
          <a:bodyPr wrap="square" rtlCol="0">
            <a:spAutoFit/>
          </a:bodyPr>
          <a:p>
            <a:r>
              <a:rPr lang="zh-CN" altLang="en-US" sz="2670" b="1">
                <a:latin typeface="微软雅黑" panose="020B0503020204020204" charset="-122"/>
                <a:ea typeface="微软雅黑" panose="020B0503020204020204" charset="-122"/>
                <a:cs typeface="微软雅黑" panose="020B0503020204020204" charset="-122"/>
                <a:sym typeface="+mn-ea"/>
              </a:rPr>
              <a:t>一、</a:t>
            </a:r>
            <a:r>
              <a:rPr lang="zh-CN" altLang="en-US" sz="2670" b="1">
                <a:latin typeface="微软雅黑" panose="020B0503020204020204" charset="-122"/>
                <a:ea typeface="微软雅黑" panose="020B0503020204020204" charset="-122"/>
                <a:cs typeface="微软雅黑" panose="020B0503020204020204" charset="-122"/>
                <a:sym typeface="+mn-ea"/>
              </a:rPr>
              <a:t>Pipeline 项目：使用 Pipeline DSL 编写的 Pipeline 脚本更加结构化和可读性更高，便于理解和维护。</a:t>
            </a: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3" name="文本框 2"/>
          <p:cNvSpPr txBox="1"/>
          <p:nvPr/>
        </p:nvSpPr>
        <p:spPr>
          <a:xfrm>
            <a:off x="1055370" y="3136900"/>
            <a:ext cx="9874885" cy="911860"/>
          </a:xfrm>
          <a:prstGeom prst="rect">
            <a:avLst/>
          </a:prstGeom>
          <a:noFill/>
        </p:spPr>
        <p:txBody>
          <a:bodyPr wrap="square" rtlCol="0" anchor="t">
            <a:spAutoFit/>
          </a:bodyPr>
          <a:p>
            <a:r>
              <a:rPr lang="zh-CN" altLang="en-US" sz="2670" b="1">
                <a:latin typeface="微软雅黑" panose="020B0503020204020204" charset="-122"/>
                <a:ea typeface="微软雅黑" panose="020B0503020204020204" charset="-122"/>
                <a:cs typeface="微软雅黑" panose="020B0503020204020204" charset="-122"/>
                <a:sym typeface="+mn-ea"/>
              </a:rPr>
              <a:t>二、</a:t>
            </a:r>
            <a:r>
              <a:rPr lang="zh-CN" altLang="en-US" sz="2670" b="1">
                <a:latin typeface="微软雅黑" panose="020B0503020204020204" charset="-122"/>
                <a:ea typeface="微软雅黑" panose="020B0503020204020204" charset="-122"/>
                <a:cs typeface="微软雅黑" panose="020B0503020204020204" charset="-122"/>
                <a:sym typeface="+mn-ea"/>
              </a:rPr>
              <a:t>Pipeline 项目：提供了更强大的灵活性和可扩展性，可以定义多个阶段（如构建、测试、部署等），并且支持并行执行</a:t>
            </a:r>
            <a:endParaRPr lang="zh-CN" altLang="en-US" sz="2670" b="1">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069340" y="4542790"/>
            <a:ext cx="9472295" cy="911860"/>
          </a:xfrm>
          <a:prstGeom prst="rect">
            <a:avLst/>
          </a:prstGeom>
          <a:noFill/>
        </p:spPr>
        <p:txBody>
          <a:bodyPr wrap="square" rtlCol="0">
            <a:spAutoFit/>
          </a:bodyPr>
          <a:p>
            <a:r>
              <a:rPr lang="zh-CN" altLang="en-US" sz="2670" b="1">
                <a:latin typeface="微软雅黑" panose="020B0503020204020204" charset="-122"/>
                <a:ea typeface="微软雅黑" panose="020B0503020204020204" charset="-122"/>
                <a:cs typeface="微软雅黑" panose="020B0503020204020204" charset="-122"/>
                <a:sym typeface="+mn-ea"/>
              </a:rPr>
              <a:t>三、Pipeline 项目：Pipeline 脚本可以存储在版本控制系统中，便于团队协作和版本控制。</a:t>
            </a:r>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3" grpId="0"/>
      <p:bldP spid="3" grpId="1"/>
      <p:bldP spid="4" grpId="0"/>
      <p:bldP spid="4"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3200" b="1">
                <a:solidFill>
                  <a:srgbClr val="C9394A"/>
                </a:solidFill>
                <a:latin typeface="微软雅黑" panose="020B0503020204020204" charset="-122"/>
                <a:ea typeface="微软雅黑" panose="020B0503020204020204" charset="-122"/>
                <a:cs typeface="微软雅黑" panose="020B0503020204020204" charset="-122"/>
                <a:sym typeface="+mn-ea"/>
              </a:rPr>
              <a:t>jenkins自由式项目和pipeline项目区别</a:t>
            </a:r>
            <a:endParaRPr lang="zh-CN" altLang="en-US" sz="3200" b="1">
              <a:solidFill>
                <a:srgbClr val="C9394A"/>
              </a:solidFill>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a:xfrm>
            <a:off x="839470" y="1916430"/>
            <a:ext cx="10972800" cy="1774825"/>
          </a:xfrm>
        </p:spPr>
        <p:txBody>
          <a:bodyPr/>
          <a:p>
            <a:pPr marL="0" indent="0">
              <a:buNone/>
            </a:pPr>
            <a:r>
              <a:rPr lang="zh-CN" altLang="en-US" sz="2670" b="1">
                <a:latin typeface="微软雅黑" panose="020B0503020204020204" charset="-122"/>
                <a:ea typeface="微软雅黑" panose="020B0503020204020204" charset="-122"/>
                <a:cs typeface="微软雅黑" panose="020B0503020204020204" charset="-122"/>
              </a:rPr>
              <a:t>Pipeline 项目更适合现代的持续集成和持续交付实践，提供了更强大的灵活性、可读性和可维护性。然而，自由式项目仍然适用于一些简单的构建需求或不需要复杂 Pipeline 的场景。</a:t>
            </a:r>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创建流水线</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3212465" y="1989243"/>
            <a:ext cx="5130800" cy="4165600"/>
          </a:xfrm>
          <a:prstGeom prst="rect">
            <a:avLst/>
          </a:prstGeom>
        </p:spPr>
      </p:pic>
      <p:sp>
        <p:nvSpPr>
          <p:cNvPr id="7" name="文本框 6"/>
          <p:cNvSpPr txBox="1"/>
          <p:nvPr/>
        </p:nvSpPr>
        <p:spPr>
          <a:xfrm>
            <a:off x="3142615" y="1489710"/>
            <a:ext cx="5589905" cy="501650"/>
          </a:xfrm>
          <a:prstGeom prst="rect">
            <a:avLst/>
          </a:prstGeom>
          <a:noFill/>
        </p:spPr>
        <p:txBody>
          <a:bodyPr wrap="square" rtlCol="0">
            <a:spAutoFit/>
          </a:bodyPr>
          <a:p>
            <a:r>
              <a:rPr lang="zh-CN" altLang="en-US" sz="2670" b="1">
                <a:latin typeface="微软雅黑" panose="020B0503020204020204" charset="-122"/>
                <a:ea typeface="微软雅黑" panose="020B0503020204020204" charset="-122"/>
                <a:cs typeface="微软雅黑" panose="020B0503020204020204" charset="-122"/>
                <a:sym typeface="+mn-ea"/>
              </a:rPr>
              <a:t>新建任务</a:t>
            </a:r>
            <a:r>
              <a:rPr lang="en-US" altLang="zh-CN" sz="2670" b="1">
                <a:latin typeface="微软雅黑" panose="020B0503020204020204" charset="-122"/>
                <a:ea typeface="微软雅黑" panose="020B0503020204020204" charset="-122"/>
                <a:cs typeface="微软雅黑" panose="020B0503020204020204" charset="-122"/>
                <a:sym typeface="+mn-ea"/>
              </a:rPr>
              <a:t>-&gt;</a:t>
            </a:r>
            <a:r>
              <a:rPr lang="zh-CN" altLang="en-US" sz="2670" b="1">
                <a:latin typeface="微软雅黑" panose="020B0503020204020204" charset="-122"/>
                <a:ea typeface="微软雅黑" panose="020B0503020204020204" charset="-122"/>
                <a:cs typeface="微软雅黑" panose="020B0503020204020204" charset="-122"/>
                <a:sym typeface="+mn-ea"/>
              </a:rPr>
              <a:t>输入任务名称</a:t>
            </a:r>
            <a:r>
              <a:rPr lang="en-US" altLang="zh-CN" sz="2670" b="1">
                <a:latin typeface="微软雅黑" panose="020B0503020204020204" charset="-122"/>
                <a:ea typeface="微软雅黑" panose="020B0503020204020204" charset="-122"/>
                <a:cs typeface="微软雅黑" panose="020B0503020204020204" charset="-122"/>
                <a:sym typeface="+mn-ea"/>
              </a:rPr>
              <a:t>-&gt;</a:t>
            </a:r>
            <a:r>
              <a:rPr lang="zh-CN" altLang="en-US" sz="2670" b="1">
                <a:latin typeface="微软雅黑" panose="020B0503020204020204" charset="-122"/>
                <a:ea typeface="微软雅黑" panose="020B0503020204020204" charset="-122"/>
                <a:cs typeface="微软雅黑" panose="020B0503020204020204" charset="-122"/>
                <a:sym typeface="+mn-ea"/>
              </a:rPr>
              <a:t>流水线</a:t>
            </a:r>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sym typeface="+mn-ea"/>
              </a:rPr>
              <a:t>单阶段与多阶段流水线</a:t>
            </a:r>
            <a:endParaRPr lang="zh-CN" altLang="en-US" sz="4000" b="1">
              <a:solidFill>
                <a:srgbClr val="C9394A"/>
              </a:solidFill>
              <a:latin typeface="微软雅黑" panose="020B0503020204020204" charset="-122"/>
              <a:ea typeface="微软雅黑" panose="020B0503020204020204" charset="-122"/>
              <a:sym typeface="+mn-ea"/>
            </a:endParaRPr>
          </a:p>
        </p:txBody>
      </p:sp>
      <p:pic>
        <p:nvPicPr>
          <p:cNvPr id="4" name="内容占位符 3"/>
          <p:cNvPicPr>
            <a:picLocks noChangeAspect="1"/>
          </p:cNvPicPr>
          <p:nvPr>
            <p:ph idx="1"/>
          </p:nvPr>
        </p:nvPicPr>
        <p:blipFill>
          <a:blip r:embed="rId1"/>
          <a:stretch>
            <a:fillRect/>
          </a:stretch>
        </p:blipFill>
        <p:spPr>
          <a:xfrm>
            <a:off x="1559560" y="2132330"/>
            <a:ext cx="4438650" cy="2371725"/>
          </a:xfrm>
          <a:prstGeom prst="rect">
            <a:avLst/>
          </a:prstGeom>
        </p:spPr>
      </p:pic>
      <p:pic>
        <p:nvPicPr>
          <p:cNvPr id="6" name="图片 5"/>
          <p:cNvPicPr>
            <a:picLocks noChangeAspect="1"/>
          </p:cNvPicPr>
          <p:nvPr/>
        </p:nvPicPr>
        <p:blipFill>
          <a:blip r:embed="rId2"/>
          <a:stretch>
            <a:fillRect/>
          </a:stretch>
        </p:blipFill>
        <p:spPr>
          <a:xfrm>
            <a:off x="6527800" y="1700530"/>
            <a:ext cx="4810125" cy="35528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sym typeface="+mn-ea"/>
              </a:rPr>
              <a:t>构建代理介绍</a:t>
            </a:r>
            <a:endParaRPr lang="zh-CN" altLang="en-US" sz="4000" b="1">
              <a:solidFill>
                <a:srgbClr val="C9394A"/>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p:txBody>
          <a:bodyPr/>
          <a:p>
            <a:pPr marL="0" indent="0">
              <a:buNone/>
            </a:pPr>
            <a:r>
              <a:rPr lang="zh-CN" altLang="en-US" sz="2670" b="1">
                <a:latin typeface="微软雅黑" panose="020B0503020204020204" charset="-122"/>
                <a:ea typeface="微软雅黑" panose="020B0503020204020204" charset="-122"/>
                <a:cs typeface="微软雅黑" panose="020B0503020204020204" charset="-122"/>
              </a:rPr>
              <a:t>一、在 Jenkins Pipeline 中，agent 块用于指定构建的代理（Agent），也就是指定在哪个节点上执行 Pipeline 脚本。</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135"/>
          </a:p>
          <a:p>
            <a:pPr marL="0" indent="0">
              <a:buNone/>
            </a:pPr>
            <a:r>
              <a:rPr lang="zh-CN" altLang="en-US" sz="2670" b="1">
                <a:latin typeface="微软雅黑" panose="020B0503020204020204" charset="-122"/>
                <a:ea typeface="微软雅黑" panose="020B0503020204020204" charset="-122"/>
                <a:cs typeface="微软雅黑" panose="020B0503020204020204" charset="-122"/>
              </a:rPr>
              <a:t>二、通过使用 agent 块，你可以控制 Pipeline 脚本内容在哪个节点上执行</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135"/>
          </a:p>
          <a:p>
            <a:pPr marL="0" indent="0">
              <a:buNone/>
            </a:pPr>
            <a:r>
              <a:rPr lang="zh-CN" altLang="en-US" sz="2670" b="1">
                <a:latin typeface="微软雅黑" panose="020B0503020204020204" charset="-122"/>
                <a:ea typeface="微软雅黑" panose="020B0503020204020204" charset="-122"/>
                <a:cs typeface="微软雅黑" panose="020B0503020204020204" charset="-122"/>
              </a:rPr>
              <a:t>三、agent 块是可选的。如果没有提供 agent 块，Jenkins 将默认使用 any 代理，这意味着脚本将在任何可用的节点上执行。</a:t>
            </a:r>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sym typeface="+mn-ea"/>
              </a:rPr>
              <a:t>构建代理使用</a:t>
            </a:r>
            <a:endParaRPr lang="zh-CN" altLang="en-US" sz="4000" b="1">
              <a:solidFill>
                <a:srgbClr val="C9394A"/>
              </a:solidFill>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1"/>
          <a:stretch>
            <a:fillRect/>
          </a:stretch>
        </p:blipFill>
        <p:spPr>
          <a:xfrm>
            <a:off x="7442835" y="1557020"/>
            <a:ext cx="4159250" cy="1930400"/>
          </a:xfrm>
          <a:prstGeom prst="rect">
            <a:avLst/>
          </a:prstGeom>
        </p:spPr>
      </p:pic>
      <p:sp>
        <p:nvSpPr>
          <p:cNvPr id="5" name="文本框 4"/>
          <p:cNvSpPr txBox="1"/>
          <p:nvPr/>
        </p:nvSpPr>
        <p:spPr>
          <a:xfrm>
            <a:off x="911860" y="1555750"/>
            <a:ext cx="6530975" cy="4420870"/>
          </a:xfrm>
          <a:prstGeom prst="rect">
            <a:avLst/>
          </a:prstGeom>
          <a:noFill/>
        </p:spPr>
        <p:txBody>
          <a:bodyPr wrap="square" rtlCol="0">
            <a:noAutofit/>
          </a:bodyPr>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示例：</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agent { node { label 'labelName' } }</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注意：</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agent { node { label 'labelName' } }</a:t>
            </a:r>
            <a:r>
              <a:rPr lang="zh-CN" altLang="en-US" sz="2670" b="1">
                <a:latin typeface="微软雅黑" panose="020B0503020204020204" charset="-122"/>
                <a:ea typeface="微软雅黑" panose="020B0503020204020204" charset="-122"/>
                <a:cs typeface="微软雅黑" panose="020B0503020204020204" charset="-122"/>
                <a:sym typeface="+mn-ea"/>
              </a:rPr>
              <a:t>行</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为与相同agent { label 'labelName' }，</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但node允许其他选项（例如customWorkspace）</a:t>
            </a:r>
            <a:endParaRPr lang="zh-CN" altLang="en-US" sz="2670">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a:p>
          <a:p>
            <a:pPr marL="0" indent="0">
              <a:buNone/>
            </a:pPr>
            <a:endParaRPr lang="zh-CN" altLang="en-US" sz="267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rPr>
              <a:t>构建代理</a:t>
            </a:r>
            <a:r>
              <a:rPr lang="en-US" altLang="zh-CN" sz="4000" b="1">
                <a:solidFill>
                  <a:srgbClr val="C9394A"/>
                </a:solidFill>
                <a:latin typeface="微软雅黑" panose="020B0503020204020204" charset="-122"/>
                <a:ea typeface="微软雅黑" panose="020B0503020204020204" charset="-122"/>
                <a:cs typeface="微软雅黑" panose="020B0503020204020204" charset="-122"/>
                <a:sym typeface="+mn-ea"/>
              </a:rPr>
              <a:t>-any</a:t>
            </a:r>
            <a:r>
              <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rPr>
              <a:t>和</a:t>
            </a:r>
            <a:r>
              <a:rPr lang="en-US" altLang="zh-CN" sz="4000" b="1">
                <a:solidFill>
                  <a:srgbClr val="C9394A"/>
                </a:solidFill>
                <a:latin typeface="微软雅黑" panose="020B0503020204020204" charset="-122"/>
                <a:ea typeface="微软雅黑" panose="020B0503020204020204" charset="-122"/>
                <a:cs typeface="微软雅黑" panose="020B0503020204020204" charset="-122"/>
                <a:sym typeface="+mn-ea"/>
              </a:rPr>
              <a:t>none</a:t>
            </a:r>
            <a:r>
              <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rPr>
              <a:t>使用</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a:xfrm>
            <a:off x="609600" y="1600200"/>
            <a:ext cx="7584440" cy="4044950"/>
          </a:xfrm>
        </p:spPr>
        <p:txBody>
          <a:bodyPr/>
          <a:p>
            <a:pPr marL="0" indent="0">
              <a:buNone/>
            </a:pPr>
            <a:r>
              <a:rPr lang="zh-CN" altLang="en-US" sz="2670" b="1">
                <a:latin typeface="微软雅黑" panose="020B0503020204020204" charset="-122"/>
                <a:ea typeface="微软雅黑" panose="020B0503020204020204" charset="-122"/>
                <a:cs typeface="微软雅黑" panose="020B0503020204020204" charset="-122"/>
              </a:rPr>
              <a:t>一、当你在 Jenkins Pipeline 中</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rPr>
              <a:t>使用 agent any 时，它表示构建</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rPr>
              <a:t>可以在任何可用的代理节点上执行。</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rPr>
              <a:t>二、具体来说，Jenkins会根据配置的代理节点的可用性和负载情况选择一个可用的节点来执行构建。</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rPr>
              <a:t>三、</a:t>
            </a:r>
            <a:r>
              <a:rPr lang="en-US" altLang="zh-CN" sz="2670" b="1">
                <a:latin typeface="微软雅黑" panose="020B0503020204020204" charset="-122"/>
                <a:ea typeface="微软雅黑" panose="020B0503020204020204" charset="-122"/>
                <a:cs typeface="微软雅黑" panose="020B0503020204020204" charset="-122"/>
              </a:rPr>
              <a:t>none</a:t>
            </a:r>
            <a:r>
              <a:rPr lang="zh-CN" altLang="en-US" sz="2670" b="1">
                <a:latin typeface="微软雅黑" panose="020B0503020204020204" charset="-122"/>
                <a:ea typeface="微软雅黑" panose="020B0503020204020204" charset="-122"/>
                <a:cs typeface="微软雅黑" panose="020B0503020204020204" charset="-122"/>
              </a:rPr>
              <a:t>不使用任何代理，局部需配置代理</a:t>
            </a:r>
            <a:endParaRPr lang="en-US" altLang="zh-CN" sz="267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7896225" y="1412875"/>
            <a:ext cx="3484880" cy="19456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 calcmode="lin" valueType="num">
                                      <p:cBhvr additive="base">
                                        <p:cTn id="1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 calcmode="lin" valueType="num">
                                      <p:cBhvr additive="base">
                                        <p:cTn id="2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additive="base">
                                        <p:cTn id="29" dur="500" fill="hold"/>
                                        <p:tgtEl>
                                          <p:spTgt spid="4"/>
                                        </p:tgtEl>
                                        <p:attrNameLst>
                                          <p:attrName>ppt_x</p:attrName>
                                        </p:attrNameLst>
                                      </p:cBhvr>
                                      <p:tavLst>
                                        <p:tav tm="0">
                                          <p:val>
                                            <p:strVal val="#ppt_x"/>
                                          </p:val>
                                        </p:tav>
                                        <p:tav tm="100000">
                                          <p:val>
                                            <p:strVal val="#ppt_x"/>
                                          </p:val>
                                        </p:tav>
                                      </p:tavLst>
                                    </p:anim>
                                    <p:anim calcmode="lin" valueType="num">
                                      <p:cBhvr additive="base">
                                        <p:cTn id="3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sym typeface="+mn-ea"/>
              </a:rPr>
              <a:t>定义构建代理</a:t>
            </a:r>
            <a:endParaRPr lang="zh-CN" altLang="en-US" sz="4000" b="1">
              <a:solidFill>
                <a:srgbClr val="C9394A"/>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p:txBody>
          <a:bodyPr/>
          <a:p>
            <a:pPr marL="0" indent="0">
              <a:buNone/>
            </a:pPr>
            <a:r>
              <a:rPr lang="en-US" altLang="zh-CN" sz="2670" b="1">
                <a:latin typeface="微软雅黑" panose="020B0503020204020204" charset="-122"/>
                <a:ea typeface="微软雅黑" panose="020B0503020204020204" charset="-122"/>
                <a:cs typeface="微软雅黑" panose="020B0503020204020204" charset="-122"/>
              </a:rPr>
              <a:t>           </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rPr>
              <a:t>         # </a:t>
            </a:r>
            <a:r>
              <a:rPr lang="zh-CN" altLang="en-US" sz="2670" b="1">
                <a:latin typeface="微软雅黑" panose="020B0503020204020204" charset="-122"/>
                <a:ea typeface="微软雅黑" panose="020B0503020204020204" charset="-122"/>
                <a:cs typeface="微软雅黑" panose="020B0503020204020204" charset="-122"/>
              </a:rPr>
              <a:t>通过</a:t>
            </a:r>
            <a:r>
              <a:rPr lang="en-US" altLang="zh-CN" sz="2670" b="1">
                <a:latin typeface="微软雅黑" panose="020B0503020204020204" charset="-122"/>
                <a:ea typeface="微软雅黑" panose="020B0503020204020204" charset="-122"/>
                <a:cs typeface="微软雅黑" panose="020B0503020204020204" charset="-122"/>
              </a:rPr>
              <a:t>agent</a:t>
            </a:r>
            <a:r>
              <a:rPr lang="zh-CN" altLang="en-US" sz="2670" b="1">
                <a:latin typeface="微软雅黑" panose="020B0503020204020204" charset="-122"/>
                <a:ea typeface="微软雅黑" panose="020B0503020204020204" charset="-122"/>
                <a:cs typeface="微软雅黑" panose="020B0503020204020204" charset="-122"/>
              </a:rPr>
              <a:t>配置代理</a:t>
            </a: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5880100" y="1600200"/>
            <a:ext cx="3377565" cy="1263015"/>
          </a:xfrm>
          <a:prstGeom prst="rect">
            <a:avLst/>
          </a:prstGeom>
        </p:spPr>
      </p:pic>
      <p:pic>
        <p:nvPicPr>
          <p:cNvPr id="5" name="图片 4"/>
          <p:cNvPicPr>
            <a:picLocks noChangeAspect="1"/>
          </p:cNvPicPr>
          <p:nvPr/>
        </p:nvPicPr>
        <p:blipFill>
          <a:blip r:embed="rId2"/>
          <a:stretch>
            <a:fillRect/>
          </a:stretch>
        </p:blipFill>
        <p:spPr>
          <a:xfrm>
            <a:off x="1271270" y="2997835"/>
            <a:ext cx="9010650" cy="2895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sym typeface="+mn-ea"/>
              </a:rPr>
              <a:t>全局代理和局部代理</a:t>
            </a:r>
            <a:endParaRPr lang="zh-CN" sz="4000" b="1">
              <a:solidFill>
                <a:srgbClr val="C9394A"/>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p:txBody>
          <a:bodyPr/>
          <a:p>
            <a:pPr marL="0" indent="0">
              <a:buNone/>
            </a:pPr>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全局代理和局部代理共同配置的情况下，局部代理优先生效</a:t>
            </a: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1865630" y="2350770"/>
            <a:ext cx="8035925" cy="33045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265" b="1">
                <a:solidFill>
                  <a:srgbClr val="C9394A"/>
                </a:solidFill>
                <a:latin typeface="微软雅黑" panose="020B0503020204020204" charset="-122"/>
                <a:ea typeface="微软雅黑" panose="020B0503020204020204" charset="-122"/>
                <a:cs typeface="微软雅黑" panose="020B0503020204020204" charset="-122"/>
                <a:sym typeface="+mn-ea"/>
              </a:rPr>
              <a:t>options </a:t>
            </a:r>
            <a:r>
              <a:rPr lang="zh-CN" sz="4265" b="1">
                <a:solidFill>
                  <a:srgbClr val="C9394A"/>
                </a:solidFill>
                <a:latin typeface="微软雅黑" panose="020B0503020204020204" charset="-122"/>
                <a:ea typeface="微软雅黑" panose="020B0503020204020204" charset="-122"/>
                <a:cs typeface="微软雅黑" panose="020B0503020204020204" charset="-122"/>
                <a:sym typeface="+mn-ea"/>
              </a:rPr>
              <a:t>介绍</a:t>
            </a:r>
            <a:endParaRPr lang="zh-CN" sz="4265" b="1">
              <a:solidFill>
                <a:srgbClr val="C9394A"/>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nvPicPr>
        <p:blipFill>
          <a:blip r:embed="rId1"/>
          <a:stretch>
            <a:fillRect/>
          </a:stretch>
        </p:blipFill>
        <p:spPr>
          <a:xfrm>
            <a:off x="6312535" y="1340485"/>
            <a:ext cx="3810000" cy="2552700"/>
          </a:xfrm>
          <a:prstGeom prst="rect">
            <a:avLst/>
          </a:prstGeom>
        </p:spPr>
      </p:pic>
      <p:sp>
        <p:nvSpPr>
          <p:cNvPr id="5" name="文本框 4"/>
          <p:cNvSpPr txBox="1"/>
          <p:nvPr/>
        </p:nvSpPr>
        <p:spPr>
          <a:xfrm>
            <a:off x="1127760" y="1484630"/>
            <a:ext cx="5014595" cy="2410460"/>
          </a:xfrm>
          <a:prstGeom prst="rect">
            <a:avLst/>
          </a:prstGeom>
          <a:noFill/>
        </p:spPr>
        <p:txBody>
          <a:bodyPr wrap="square" rtlCol="0">
            <a:noAutofit/>
          </a:bodyPr>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在Jenkins中，options是用</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于配置构建流水线的一种方</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式。它允许您定义一些全局</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选项，以自定义构建流程的行为</a:t>
            </a:r>
            <a:endParaRPr lang="zh-CN" altLang="en-US" sz="2670">
              <a:latin typeface="微软雅黑" panose="020B0503020204020204" charset="-122"/>
              <a:ea typeface="微软雅黑" panose="020B0503020204020204" charset="-122"/>
              <a:cs typeface="微软雅黑" panose="020B0503020204020204" charset="-122"/>
            </a:endParaRPr>
          </a:p>
          <a:p>
            <a:endParaRPr lang="en-US" altLang="zh-CN" sz="2670">
              <a:latin typeface="微软雅黑" panose="020B0503020204020204" charset="-122"/>
              <a:ea typeface="微软雅黑" panose="020B0503020204020204" charset="-122"/>
              <a:cs typeface="微软雅黑" panose="020B0503020204020204" charset="-122"/>
            </a:endParaRPr>
          </a:p>
          <a:p>
            <a:endParaRPr lang="zh-CN" altLang="en-US" sz="267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p:cNvSpPr/>
          <p:nvPr/>
        </p:nvSpPr>
        <p:spPr>
          <a:xfrm>
            <a:off x="681355" y="1917700"/>
            <a:ext cx="10972800" cy="1807845"/>
          </a:xfrm>
          <a:prstGeom prst="rect">
            <a:avLst/>
          </a:prstGeom>
          <a:noFill/>
          <a:ln w="9525" cap="flat" cmpd="sng">
            <a:noFill/>
            <a:prstDash val="solid"/>
            <a:miter/>
          </a:ln>
        </p:spPr>
        <p:txBody>
          <a:bodyPr vert="horz" wrap="square" lIns="121920" tIns="60960" rIns="121920" bIns="60960" anchor="ctr" anchorCtr="0"/>
          <a:lstStyle/>
          <a:p>
            <a:pPr marL="266700" algn="just">
              <a:lnSpc>
                <a:spcPct val="100000"/>
              </a:lnSpc>
              <a:spcBef>
                <a:spcPts val="0"/>
              </a:spcBef>
              <a:spcAft>
                <a:spcPts val="0"/>
              </a:spcAft>
              <a:buClr>
                <a:srgbClr val="C00000"/>
              </a:buClr>
              <a:buFont typeface="Wingdings" panose="05000000000000000000" charset="0"/>
            </a:pPr>
            <a:r>
              <a:rPr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rPr>
              <a:t>Jenkins是一个开源的自动化服务器，用于实现软件开发过程中的持续集成和持续交付。它提供了一个可扩展的平台，用于构建、测试和部署软件应用程序。</a:t>
            </a:r>
            <a:endParaRPr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endParaRPr>
          </a:p>
        </p:txBody>
      </p:sp>
      <p:sp>
        <p:nvSpPr>
          <p:cNvPr id="93" name="矩形"/>
          <p:cNvSpPr/>
          <p:nvPr/>
        </p:nvSpPr>
        <p:spPr>
          <a:xfrm>
            <a:off x="1292904" y="3319191"/>
            <a:ext cx="10972800" cy="677332"/>
          </a:xfrm>
          <a:prstGeom prst="rect">
            <a:avLst/>
          </a:prstGeom>
          <a:noFill/>
          <a:ln w="9525" cap="flat" cmpd="sng">
            <a:noFill/>
            <a:prstDash val="solid"/>
            <a:miter/>
          </a:ln>
        </p:spPr>
        <p:txBody>
          <a:bodyPr vert="horz" wrap="square" lIns="121920" tIns="60960" rIns="121920" bIns="60960" anchor="ctr" anchorCtr="0"/>
          <a:lstStyle/>
          <a:p>
            <a:pPr marL="609600" indent="-342900" algn="just" eaLnBrk="0" fontAlgn="base" hangingPunct="0">
              <a:lnSpc>
                <a:spcPct val="100000"/>
              </a:lnSpc>
              <a:spcBef>
                <a:spcPts val="0"/>
              </a:spcBef>
              <a:spcAft>
                <a:spcPts val="0"/>
              </a:spcAft>
              <a:buClr>
                <a:srgbClr val="C00000"/>
              </a:buClr>
              <a:buFont typeface="Wingdings" panose="05000000000000000000" charset="0"/>
              <a:buChar char="u"/>
            </a:pPr>
            <a:endParaRPr sz="2665" b="1" u="none" strike="noStrike" cap="none" spc="0" baseline="0">
              <a:latin typeface="微软雅黑" panose="020B0503020204020204" charset="-122"/>
              <a:ea typeface="微软雅黑" panose="020B0503020204020204" charset="-122"/>
              <a:cs typeface="微软雅黑" panose="020B0503020204020204" charset="-122"/>
            </a:endParaRPr>
          </a:p>
        </p:txBody>
      </p:sp>
      <p:sp>
        <p:nvSpPr>
          <p:cNvPr id="2" name="矩形"/>
          <p:cNvSpPr/>
          <p:nvPr/>
        </p:nvSpPr>
        <p:spPr>
          <a:xfrm>
            <a:off x="2463165" y="575310"/>
            <a:ext cx="7243445" cy="737870"/>
          </a:xfrm>
          <a:prstGeom prst="rect">
            <a:avLst/>
          </a:prstGeom>
          <a:noFill/>
          <a:ln w="9525" cap="flat" cmpd="sng">
            <a:noFill/>
            <a:prstDash val="solid"/>
            <a:miter/>
          </a:ln>
        </p:spPr>
        <p:txBody>
          <a:bodyPr vert="horz" wrap="none" lIns="121920" tIns="60960" rIns="121920" bIns="60960" anchor="t" anchorCtr="0">
            <a:noAutofit/>
          </a:bodyPr>
          <a:lstStyle/>
          <a:p>
            <a:pPr marL="0" indent="0" algn="ctr">
              <a:lnSpc>
                <a:spcPct val="100000"/>
              </a:lnSpc>
              <a:spcBef>
                <a:spcPts val="0"/>
              </a:spcBef>
              <a:spcAft>
                <a:spcPts val="0"/>
              </a:spcAft>
              <a:buNone/>
            </a:pPr>
            <a:r>
              <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rPr>
              <a:t>Jenkins是什么？</a:t>
            </a:r>
            <a:endParaRPr lang="zh-CN" altLang="en-US" sz="4000" b="1" u="none" strike="noStrike" kern="100" cap="none" spc="0" baseline="0">
              <a:solidFill>
                <a:srgbClr val="C9394A"/>
              </a:solidFill>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ppt_x"/>
                                          </p:val>
                                        </p:tav>
                                        <p:tav tm="100000">
                                          <p:val>
                                            <p:strVal val="#ppt_x"/>
                                          </p:val>
                                        </p:tav>
                                      </p:tavLst>
                                    </p:anim>
                                    <p:anim calcmode="lin" valueType="num">
                                      <p:cBhvr additive="base">
                                        <p:cTn id="8"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1"/>
                                        </p:tgtEl>
                                        <p:attrNameLst>
                                          <p:attrName>style.visibility</p:attrName>
                                        </p:attrNameLst>
                                      </p:cBhvr>
                                      <p:to>
                                        <p:strVal val="visible"/>
                                      </p:to>
                                    </p:set>
                                    <p:anim calcmode="lin" valueType="num">
                                      <p:cBhvr additive="base">
                                        <p:cTn id="13" dur="500" fill="hold"/>
                                        <p:tgtEl>
                                          <p:spTgt spid="91"/>
                                        </p:tgtEl>
                                        <p:attrNameLst>
                                          <p:attrName>ppt_x</p:attrName>
                                        </p:attrNameLst>
                                      </p:cBhvr>
                                      <p:tavLst>
                                        <p:tav tm="0">
                                          <p:val>
                                            <p:strVal val="#ppt_x"/>
                                          </p:val>
                                        </p:tav>
                                        <p:tav tm="100000">
                                          <p:val>
                                            <p:strVal val="#ppt_x"/>
                                          </p:val>
                                        </p:tav>
                                      </p:tavLst>
                                    </p:anim>
                                    <p:anim calcmode="lin" valueType="num">
                                      <p:cBhvr additive="base">
                                        <p:cTn id="14"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3" grpId="1"/>
      <p:bldP spid="91" grpId="0"/>
      <p:bldP spid="91"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265" b="1">
                <a:solidFill>
                  <a:srgbClr val="C9394A"/>
                </a:solidFill>
                <a:latin typeface="微软雅黑" panose="020B0503020204020204" charset="-122"/>
                <a:ea typeface="微软雅黑" panose="020B0503020204020204" charset="-122"/>
                <a:cs typeface="微软雅黑" panose="020B0503020204020204" charset="-122"/>
                <a:sym typeface="+mn-ea"/>
              </a:rPr>
              <a:t>options</a:t>
            </a:r>
            <a:r>
              <a:rPr lang="zh-CN" altLang="en-US" sz="4265" b="1">
                <a:solidFill>
                  <a:srgbClr val="C9394A"/>
                </a:solidFill>
                <a:latin typeface="微软雅黑" panose="020B0503020204020204" charset="-122"/>
                <a:ea typeface="微软雅黑" panose="020B0503020204020204" charset="-122"/>
                <a:cs typeface="微软雅黑" panose="020B0503020204020204" charset="-122"/>
                <a:sym typeface="+mn-ea"/>
              </a:rPr>
              <a:t>使用</a:t>
            </a:r>
            <a:r>
              <a:rPr lang="en-US" altLang="zh-CN" sz="4265" b="1">
                <a:solidFill>
                  <a:srgbClr val="C9394A"/>
                </a:solidFill>
                <a:latin typeface="微软雅黑" panose="020B0503020204020204" charset="-122"/>
                <a:ea typeface="微软雅黑" panose="020B0503020204020204" charset="-122"/>
                <a:cs typeface="微软雅黑" panose="020B0503020204020204" charset="-122"/>
                <a:sym typeface="+mn-ea"/>
              </a:rPr>
              <a:t>-1</a:t>
            </a:r>
            <a:endParaRPr lang="en-US" altLang="zh-CN" sz="4265" b="1">
              <a:solidFill>
                <a:srgbClr val="C9394A"/>
              </a:solidFill>
              <a:uFillTx/>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847850" y="1772920"/>
            <a:ext cx="8675370" cy="3562350"/>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失败时，重试整个管道指定的次数</a:t>
            </a:r>
            <a:endParaRPr lang="en-US" altLang="zh-CN"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retry(3) </a:t>
            </a:r>
            <a:endParaRPr lang="en-US" altLang="zh-CN" sz="2670" b="1">
              <a:latin typeface="微软雅黑" panose="020B0503020204020204" charset="-122"/>
              <a:ea typeface="微软雅黑" panose="020B0503020204020204" charset="-122"/>
              <a:cs typeface="微软雅黑" panose="020B0503020204020204" charset="-122"/>
              <a:sym typeface="+mn-ea"/>
            </a:endParaRPr>
          </a:p>
          <a:p>
            <a:pPr marL="0" indent="0">
              <a:buNone/>
            </a:pP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sz="2670" b="1">
                <a:latin typeface="微软雅黑" panose="020B0503020204020204" charset="-122"/>
                <a:ea typeface="微软雅黑" panose="020B0503020204020204" charset="-122"/>
                <a:cs typeface="微软雅黑" panose="020B0503020204020204" charset="-122"/>
                <a:sym typeface="+mn-ea"/>
              </a:rPr>
              <a:t>整个管理的</a:t>
            </a:r>
            <a:r>
              <a:rPr lang="en-US" altLang="zh-CN" sz="2670" b="1">
                <a:latin typeface="微软雅黑" panose="020B0503020204020204" charset="-122"/>
                <a:ea typeface="微软雅黑" panose="020B0503020204020204" charset="-122"/>
                <a:cs typeface="微软雅黑" panose="020B0503020204020204" charset="-122"/>
                <a:sym typeface="+mn-ea"/>
              </a:rPr>
              <a:t>执行超时</a:t>
            </a:r>
            <a:r>
              <a:rPr lang="zh-CN" altLang="en-US" sz="2670" b="1">
                <a:latin typeface="微软雅黑" panose="020B0503020204020204" charset="-122"/>
                <a:ea typeface="微软雅黑" panose="020B0503020204020204" charset="-122"/>
                <a:cs typeface="微软雅黑" panose="020B0503020204020204" charset="-122"/>
                <a:sym typeface="+mn-ea"/>
              </a:rPr>
              <a:t>，其他单位MINUTES，</a:t>
            </a:r>
            <a:r>
              <a:rPr lang="en-US" altLang="zh-CN" sz="2670" b="1">
                <a:latin typeface="微软雅黑" panose="020B0503020204020204" charset="-122"/>
                <a:ea typeface="微软雅黑" panose="020B0503020204020204" charset="-122"/>
                <a:cs typeface="微软雅黑" panose="020B0503020204020204" charset="-122"/>
                <a:sym typeface="+mn-ea"/>
              </a:rPr>
              <a:t>SECONDS</a:t>
            </a:r>
            <a:endParaRPr lang="en-US" altLang="zh-CN"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timeout(time: 1, unit: 'HOURS') </a:t>
            </a:r>
            <a:endParaRPr lang="en-US" altLang="zh-CN" sz="2670" b="1">
              <a:latin typeface="微软雅黑" panose="020B0503020204020204" charset="-122"/>
              <a:ea typeface="微软雅黑" panose="020B0503020204020204" charset="-122"/>
              <a:cs typeface="微软雅黑" panose="020B0503020204020204" charset="-122"/>
              <a:sym typeface="+mn-ea"/>
            </a:endParaRPr>
          </a:p>
          <a:p>
            <a:pPr marL="0" indent="0">
              <a:buNone/>
            </a:pP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控制台日志添加时间戳，全局配置在系统配置中配置</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timestamps() </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endParaRPr lang="en-US" altLang="zh-CN" b="1">
              <a:latin typeface="微软雅黑" panose="020B0503020204020204" charset="-122"/>
              <a:ea typeface="微软雅黑" panose="020B0503020204020204" charset="-122"/>
              <a:cs typeface="微软雅黑" panose="020B0503020204020204" charset="-122"/>
            </a:endParaRPr>
          </a:p>
          <a:p>
            <a:pPr marL="0" indent="0">
              <a:buNone/>
            </a:pP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265" b="1">
                <a:solidFill>
                  <a:srgbClr val="C9394A"/>
                </a:solidFill>
                <a:latin typeface="微软雅黑" panose="020B0503020204020204" charset="-122"/>
                <a:ea typeface="微软雅黑" panose="020B0503020204020204" charset="-122"/>
                <a:cs typeface="微软雅黑" panose="020B0503020204020204" charset="-122"/>
                <a:sym typeface="+mn-ea"/>
              </a:rPr>
              <a:t>options</a:t>
            </a:r>
            <a:r>
              <a:rPr lang="zh-CN" altLang="en-US" sz="4265" b="1">
                <a:solidFill>
                  <a:srgbClr val="C9394A"/>
                </a:solidFill>
                <a:latin typeface="微软雅黑" panose="020B0503020204020204" charset="-122"/>
                <a:ea typeface="微软雅黑" panose="020B0503020204020204" charset="-122"/>
                <a:cs typeface="微软雅黑" panose="020B0503020204020204" charset="-122"/>
                <a:sym typeface="+mn-ea"/>
              </a:rPr>
              <a:t>使用</a:t>
            </a:r>
            <a:r>
              <a:rPr lang="en-US" altLang="zh-CN" sz="4265" b="1">
                <a:solidFill>
                  <a:srgbClr val="C9394A"/>
                </a:solidFill>
                <a:latin typeface="微软雅黑" panose="020B0503020204020204" charset="-122"/>
                <a:ea typeface="微软雅黑" panose="020B0503020204020204" charset="-122"/>
                <a:cs typeface="微软雅黑" panose="020B0503020204020204" charset="-122"/>
                <a:sym typeface="+mn-ea"/>
              </a:rPr>
              <a:t>-2</a:t>
            </a:r>
            <a:endParaRPr lang="en-US" altLang="zh-CN" sz="4265" b="1">
              <a:solidFill>
                <a:srgbClr val="C9394A"/>
              </a:solidFill>
              <a:uFillTx/>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271905" y="1700530"/>
            <a:ext cx="10208260" cy="4152265"/>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并行执行步骤的时候，有一个失败则注水线马上退出</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parallelsAlwaysFailFast()</a:t>
            </a:r>
            <a:endParaRPr lang="en-US" altLang="zh-CN" sz="2670" b="1">
              <a:latin typeface="微软雅黑" panose="020B0503020204020204" charset="-122"/>
              <a:ea typeface="微软雅黑" panose="020B0503020204020204" charset="-122"/>
              <a:cs typeface="微软雅黑" panose="020B0503020204020204" charset="-122"/>
              <a:sym typeface="+mn-ea"/>
            </a:endParaRPr>
          </a:p>
          <a:p>
            <a:pPr marL="0" indent="0">
              <a:buNone/>
            </a:pP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终</a:t>
            </a:r>
            <a:r>
              <a:rPr lang="en-US" altLang="zh-CN" sz="2670" b="1">
                <a:latin typeface="微软雅黑" panose="020B0503020204020204" charset="-122"/>
                <a:ea typeface="微软雅黑" panose="020B0503020204020204" charset="-122"/>
                <a:cs typeface="微软雅黑" panose="020B0503020204020204" charset="-122"/>
                <a:sym typeface="+mn-ea"/>
              </a:rPr>
              <a:t>止</a:t>
            </a:r>
            <a:r>
              <a:rPr lang="zh-CN" altLang="en-US" sz="2670" b="1">
                <a:latin typeface="微软雅黑" panose="020B0503020204020204" charset="-122"/>
                <a:ea typeface="微软雅黑" panose="020B0503020204020204" charset="-122"/>
                <a:cs typeface="微软雅黑" panose="020B0503020204020204" charset="-122"/>
                <a:sym typeface="+mn-ea"/>
              </a:rPr>
              <a:t>旧构建只保留最</a:t>
            </a:r>
            <a:r>
              <a:rPr lang="en-US" altLang="zh-CN" sz="2670" b="1">
                <a:latin typeface="微软雅黑" panose="020B0503020204020204" charset="-122"/>
                <a:ea typeface="微软雅黑" panose="020B0503020204020204" charset="-122"/>
                <a:cs typeface="微软雅黑" panose="020B0503020204020204" charset="-122"/>
                <a:sym typeface="+mn-ea"/>
              </a:rPr>
              <a:t>新的构建</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disableConcurrentBuilds(abortPrevious: true) </a:t>
            </a:r>
            <a:endParaRPr lang="en-US" altLang="zh-CN" sz="2670" b="1">
              <a:latin typeface="微软雅黑" panose="020B0503020204020204" charset="-122"/>
              <a:ea typeface="微软雅黑" panose="020B0503020204020204" charset="-122"/>
              <a:cs typeface="微软雅黑" panose="020B0503020204020204" charset="-122"/>
              <a:sym typeface="+mn-ea"/>
            </a:endParaRPr>
          </a:p>
          <a:p>
            <a:pPr marL="0" indent="0">
              <a:buNone/>
            </a:pP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只保存最近十个构建</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buildDiscarder(logRotator(numToKeepStr: '10'))</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endParaRPr lang="en-US" altLang="zh-CN" sz="2670" b="1">
              <a:latin typeface="微软雅黑" panose="020B0503020204020204" charset="-122"/>
              <a:ea typeface="微软雅黑" panose="020B0503020204020204" charset="-122"/>
              <a:cs typeface="微软雅黑" panose="020B0503020204020204" charset="-122"/>
            </a:endParaRPr>
          </a:p>
          <a:p>
            <a:endParaRPr lang="zh-CN" altLang="en-US" sz="267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265" b="1">
                <a:solidFill>
                  <a:srgbClr val="C9394A"/>
                </a:solidFill>
                <a:latin typeface="微软雅黑" panose="020B0503020204020204" charset="-122"/>
                <a:ea typeface="微软雅黑" panose="020B0503020204020204" charset="-122"/>
                <a:cs typeface="微软雅黑" panose="020B0503020204020204" charset="-122"/>
                <a:sym typeface="+mn-ea"/>
              </a:rPr>
              <a:t>options</a:t>
            </a:r>
            <a:r>
              <a:rPr lang="zh-CN" altLang="en-US" sz="4265" b="1">
                <a:solidFill>
                  <a:srgbClr val="C9394A"/>
                </a:solidFill>
                <a:latin typeface="微软雅黑" panose="020B0503020204020204" charset="-122"/>
                <a:ea typeface="微软雅黑" panose="020B0503020204020204" charset="-122"/>
                <a:cs typeface="微软雅黑" panose="020B0503020204020204" charset="-122"/>
                <a:sym typeface="+mn-ea"/>
              </a:rPr>
              <a:t>使用</a:t>
            </a:r>
            <a:r>
              <a:rPr lang="en-US" altLang="zh-CN" sz="4265" b="1">
                <a:solidFill>
                  <a:srgbClr val="C9394A"/>
                </a:solidFill>
                <a:latin typeface="微软雅黑" panose="020B0503020204020204" charset="-122"/>
                <a:ea typeface="微软雅黑" panose="020B0503020204020204" charset="-122"/>
                <a:cs typeface="微软雅黑" panose="020B0503020204020204" charset="-122"/>
                <a:sym typeface="+mn-ea"/>
              </a:rPr>
              <a:t>-3</a:t>
            </a:r>
            <a:endParaRPr lang="en-US" altLang="zh-CN" sz="4265" b="1">
              <a:solidFill>
                <a:srgbClr val="C9394A"/>
              </a:solidFill>
              <a:uFillTx/>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2755900" y="1844675"/>
            <a:ext cx="6599555" cy="1599565"/>
          </a:xfrm>
          <a:prstGeom prst="rect">
            <a:avLst/>
          </a:prstGeom>
          <a:noFill/>
        </p:spPr>
        <p:txBody>
          <a:bodyPr wrap="square" rtlCol="0">
            <a:sp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跳过自动检出代码。默认自动检出代码，</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禁止后需要手动</a:t>
            </a:r>
            <a:r>
              <a:rPr lang="en-US" altLang="zh-CN" sz="2670" b="1">
                <a:latin typeface="微软雅黑" panose="020B0503020204020204" charset="-122"/>
                <a:ea typeface="微软雅黑" panose="020B0503020204020204" charset="-122"/>
                <a:cs typeface="微软雅黑" panose="020B0503020204020204" charset="-122"/>
                <a:sym typeface="+mn-ea"/>
              </a:rPr>
              <a:t> checkout scm</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skipDefaultCheckout()</a:t>
            </a:r>
            <a:r>
              <a:rPr lang="en-US" altLang="zh-CN" b="1">
                <a:latin typeface="微软雅黑" panose="020B0503020204020204" charset="-122"/>
                <a:ea typeface="微软雅黑" panose="020B0503020204020204" charset="-122"/>
                <a:cs typeface="微软雅黑" panose="020B0503020204020204" charset="-122"/>
                <a:sym typeface="+mn-ea"/>
              </a:rPr>
              <a:t> </a:t>
            </a:r>
            <a:endParaRPr lang="en-US" altLang="zh-CN" b="1">
              <a:latin typeface="微软雅黑" panose="020B0503020204020204" charset="-122"/>
              <a:ea typeface="微软雅黑" panose="020B0503020204020204" charset="-122"/>
              <a:cs typeface="微软雅黑" panose="020B0503020204020204" charset="-122"/>
              <a:sym typeface="+mn-ea"/>
            </a:endParaRPr>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265" b="1">
                <a:solidFill>
                  <a:srgbClr val="C9394A"/>
                </a:solidFill>
                <a:latin typeface="微软雅黑" panose="020B0503020204020204" charset="-122"/>
                <a:ea typeface="微软雅黑" panose="020B0503020204020204" charset="-122"/>
                <a:cs typeface="微软雅黑" panose="020B0503020204020204" charset="-122"/>
                <a:sym typeface="+mn-ea"/>
              </a:rPr>
              <a:t>局部配置</a:t>
            </a:r>
            <a:endParaRPr lang="zh-CN" sz="4265" b="1">
              <a:solidFill>
                <a:srgbClr val="C9394A"/>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nvPicPr>
        <p:blipFill>
          <a:blip r:embed="rId1"/>
          <a:stretch>
            <a:fillRect/>
          </a:stretch>
        </p:blipFill>
        <p:spPr>
          <a:xfrm>
            <a:off x="5016500" y="1598930"/>
            <a:ext cx="5553075" cy="3086100"/>
          </a:xfrm>
          <a:prstGeom prst="rect">
            <a:avLst/>
          </a:prstGeom>
        </p:spPr>
      </p:pic>
      <p:sp>
        <p:nvSpPr>
          <p:cNvPr id="5" name="文本框 4"/>
          <p:cNvSpPr txBox="1"/>
          <p:nvPr/>
        </p:nvSpPr>
        <p:spPr>
          <a:xfrm>
            <a:off x="551815" y="1484630"/>
            <a:ext cx="4191000" cy="1240790"/>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非在</a:t>
            </a:r>
            <a:r>
              <a:rPr lang="en-US" altLang="zh-CN" sz="2670" b="1">
                <a:latin typeface="微软雅黑" panose="020B0503020204020204" charset="-122"/>
                <a:ea typeface="微软雅黑" panose="020B0503020204020204" charset="-122"/>
                <a:cs typeface="微软雅黑" panose="020B0503020204020204" charset="-122"/>
                <a:sym typeface="+mn-ea"/>
              </a:rPr>
              <a:t>options</a:t>
            </a:r>
            <a:r>
              <a:rPr lang="zh-CN" altLang="en-US" sz="2670" b="1">
                <a:latin typeface="微软雅黑" panose="020B0503020204020204" charset="-122"/>
                <a:ea typeface="微软雅黑" panose="020B0503020204020204" charset="-122"/>
                <a:cs typeface="微软雅黑" panose="020B0503020204020204" charset="-122"/>
                <a:sym typeface="+mn-ea"/>
              </a:rPr>
              <a:t>全局配置，</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只针对某个步骤生效</a:t>
            </a:r>
            <a:r>
              <a:rPr lang="en-US" altLang="zh-CN" b="1">
                <a:latin typeface="微软雅黑" panose="020B0503020204020204" charset="-122"/>
                <a:ea typeface="微软雅黑" panose="020B0503020204020204" charset="-122"/>
                <a:cs typeface="微软雅黑" panose="020B0503020204020204" charset="-122"/>
                <a:sym typeface="+mn-ea"/>
              </a:rPr>
              <a:t> </a:t>
            </a:r>
            <a:endParaRPr lang="en-US" altLang="zh-CN" b="1">
              <a:latin typeface="微软雅黑" panose="020B0503020204020204" charset="-122"/>
              <a:ea typeface="微软雅黑" panose="020B0503020204020204" charset="-122"/>
              <a:cs typeface="微软雅黑" panose="020B0503020204020204" charset="-122"/>
            </a:endParaRPr>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9600" y="44133"/>
            <a:ext cx="10972800" cy="1143000"/>
          </a:xfrm>
        </p:spPr>
        <p:txBody>
          <a:bodyPr/>
          <a:p>
            <a:r>
              <a:rPr lang="en-US" altLang="zh-CN" sz="4265" b="1">
                <a:solidFill>
                  <a:srgbClr val="C9394A"/>
                </a:solidFill>
                <a:latin typeface="微软雅黑" panose="020B0503020204020204" charset="-122"/>
                <a:ea typeface="微软雅黑" panose="020B0503020204020204" charset="-122"/>
                <a:cs typeface="微软雅黑" panose="020B0503020204020204" charset="-122"/>
                <a:sym typeface="+mn-ea"/>
              </a:rPr>
              <a:t>sh</a:t>
            </a:r>
            <a:r>
              <a:rPr lang="zh-CN" altLang="en-US" sz="4265" b="1">
                <a:solidFill>
                  <a:srgbClr val="C9394A"/>
                </a:solidFill>
                <a:latin typeface="微软雅黑" panose="020B0503020204020204" charset="-122"/>
                <a:ea typeface="微软雅黑" panose="020B0503020204020204" charset="-122"/>
                <a:cs typeface="微软雅黑" panose="020B0503020204020204" charset="-122"/>
                <a:sym typeface="+mn-ea"/>
              </a:rPr>
              <a:t>的三种用法</a:t>
            </a:r>
            <a:br>
              <a:rPr lang="zh-CN" altLang="en-US" sz="4265" b="1">
                <a:solidFill>
                  <a:srgbClr val="C9394A"/>
                </a:solidFill>
                <a:latin typeface="微软雅黑" panose="020B0503020204020204" charset="-122"/>
                <a:ea typeface="微软雅黑" panose="020B0503020204020204" charset="-122"/>
                <a:cs typeface="微软雅黑" panose="020B0503020204020204" charset="-122"/>
                <a:sym typeface="+mn-ea"/>
              </a:rPr>
            </a:br>
            <a:endParaRPr lang="en-US" altLang="zh-CN" sz="4265" b="1">
              <a:solidFill>
                <a:srgbClr val="C9394A"/>
              </a:solidFill>
              <a:uFillTx/>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104900" y="1418590"/>
            <a:ext cx="10295255" cy="4766310"/>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sh ''：表示Shell命令将以字面上的方式进行解析，</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steps { sh </a:t>
            </a:r>
            <a:r>
              <a:rPr lang="zh-CN" altLang="en-US" sz="2670" b="1">
                <a:latin typeface="微软雅黑" panose="020B0503020204020204" charset="-122"/>
                <a:ea typeface="微软雅黑" panose="020B0503020204020204" charset="-122"/>
                <a:cs typeface="微软雅黑" panose="020B0503020204020204" charset="-122"/>
                <a:sym typeface="+mn-ea"/>
              </a:rPr>
              <a:t>'echo "Hello,\nworld!"'</a:t>
            </a:r>
            <a:r>
              <a:rPr lang="en-US" altLang="zh-CN" sz="2670" b="1">
                <a:latin typeface="微软雅黑" panose="020B0503020204020204" charset="-122"/>
                <a:ea typeface="微软雅黑" panose="020B0503020204020204" charset="-122"/>
                <a:cs typeface="微软雅黑" panose="020B0503020204020204" charset="-122"/>
                <a:sym typeface="+mn-ea"/>
              </a:rPr>
              <a:t> }</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sh ""：表示Shell命令将进行变量替换和转义字符解释。</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steps { sh </a:t>
            </a:r>
            <a:r>
              <a:rPr lang="zh-CN" altLang="en-US" sz="2670" b="1">
                <a:latin typeface="微软雅黑" panose="020B0503020204020204" charset="-122"/>
                <a:ea typeface="微软雅黑" panose="020B0503020204020204" charset="-122"/>
                <a:cs typeface="微软雅黑" panose="020B0503020204020204" charset="-122"/>
                <a:sym typeface="+mn-ea"/>
              </a:rPr>
              <a:t>"echo \"Hello,\nworld!\""</a:t>
            </a:r>
            <a:r>
              <a:rPr lang="en-US" altLang="zh-CN" sz="2670" b="1">
                <a:latin typeface="微软雅黑" panose="020B0503020204020204" charset="-122"/>
                <a:ea typeface="微软雅黑" panose="020B0503020204020204" charset="-122"/>
                <a:cs typeface="微软雅黑" panose="020B0503020204020204" charset="-122"/>
                <a:sym typeface="+mn-ea"/>
              </a:rPr>
              <a:t> }</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en-US" altLang="zh-CN"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sh ''' '''和</a:t>
            </a:r>
            <a:r>
              <a:rPr lang="en-US" altLang="zh-CN" sz="2670" b="1">
                <a:latin typeface="微软雅黑" panose="020B0503020204020204" charset="-122"/>
                <a:ea typeface="微软雅黑" panose="020B0503020204020204" charset="-122"/>
                <a:cs typeface="微软雅黑" panose="020B0503020204020204" charset="-122"/>
                <a:sym typeface="+mn-ea"/>
              </a:rPr>
              <a:t>sh </a:t>
            </a:r>
            <a:r>
              <a:rPr lang="zh-CN" altLang="en-US" sz="2670" b="1">
                <a:latin typeface="微软雅黑" panose="020B0503020204020204" charset="-122"/>
                <a:ea typeface="微软雅黑" panose="020B0503020204020204" charset="-122"/>
                <a:cs typeface="微软雅黑" panose="020B0503020204020204" charset="-122"/>
                <a:sym typeface="+mn-ea"/>
              </a:rPr>
              <a:t>"""</a:t>
            </a: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"""：可以进行变量替换和转义字符解释。并且不需要使用转义字符来表示多行Shell命令</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endParaRPr lang="zh-CN" altLang="en-US" b="1">
              <a:latin typeface="微软雅黑" panose="020B0503020204020204" charset="-122"/>
              <a:ea typeface="微软雅黑" panose="020B0503020204020204" charset="-122"/>
              <a:cs typeface="微软雅黑" panose="020B0503020204020204" charset="-122"/>
              <a:sym typeface="+mn-ea"/>
            </a:endParaRPr>
          </a:p>
          <a:p>
            <a:pPr marL="0" indent="0">
              <a:buNone/>
            </a:pPr>
            <a:endParaRPr lang="en-US" altLang="zh-CN" b="1">
              <a:latin typeface="微软雅黑" panose="020B0503020204020204" charset="-122"/>
              <a:ea typeface="微软雅黑" panose="020B0503020204020204" charset="-122"/>
              <a:cs typeface="微软雅黑" panose="020B0503020204020204" charset="-122"/>
            </a:endParaRPr>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265" b="1">
                <a:solidFill>
                  <a:srgbClr val="C9394A"/>
                </a:solidFill>
                <a:latin typeface="微软雅黑" panose="020B0503020204020204" charset="-122"/>
                <a:ea typeface="微软雅黑" panose="020B0503020204020204" charset="-122"/>
                <a:cs typeface="微软雅黑" panose="020B0503020204020204" charset="-122"/>
                <a:sym typeface="+mn-ea"/>
              </a:rPr>
              <a:t>Groovy</a:t>
            </a:r>
            <a:r>
              <a:rPr lang="zh-CN" altLang="en-US" sz="4265" b="1">
                <a:solidFill>
                  <a:srgbClr val="C9394A"/>
                </a:solidFill>
                <a:latin typeface="微软雅黑" panose="020B0503020204020204" charset="-122"/>
                <a:ea typeface="微软雅黑" panose="020B0503020204020204" charset="-122"/>
                <a:cs typeface="微软雅黑" panose="020B0503020204020204" charset="-122"/>
                <a:sym typeface="+mn-ea"/>
              </a:rPr>
              <a:t>沙盒介绍</a:t>
            </a:r>
            <a:endParaRPr lang="en-US" altLang="zh-CN" sz="4265" b="1">
              <a:solidFill>
                <a:srgbClr val="C9394A"/>
              </a:solidFill>
              <a:uFillTx/>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a:xfrm>
            <a:off x="609600" y="1600200"/>
            <a:ext cx="10972800" cy="2203450"/>
          </a:xfrm>
        </p:spPr>
        <p:txBody>
          <a:bodyPr/>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Jenkins的Groovy沙盒是一种安全机制，用于限制Jenkins Pipeline中Groovy脚本的权限，它提供了一种沙盒环境，其中Groovy脚本只能访问受限的API和功能。</a:t>
            </a:r>
            <a:endParaRPr lang="en-US" altLang="zh-CN" sz="2670" b="1">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265" b="1">
                <a:solidFill>
                  <a:srgbClr val="C9394A"/>
                </a:solidFill>
                <a:latin typeface="微软雅黑" panose="020B0503020204020204" charset="-122"/>
                <a:ea typeface="微软雅黑" panose="020B0503020204020204" charset="-122"/>
                <a:cs typeface="微软雅黑" panose="020B0503020204020204" charset="-122"/>
                <a:sym typeface="+mn-ea"/>
              </a:rPr>
              <a:t>沙盒配置</a:t>
            </a:r>
            <a:endParaRPr lang="en-US" altLang="zh-CN" sz="4265" b="1">
              <a:solidFill>
                <a:srgbClr val="C9394A"/>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6" name="内容占位符 3"/>
          <p:cNvPicPr>
            <a:picLocks noChangeAspect="1"/>
          </p:cNvPicPr>
          <p:nvPr/>
        </p:nvPicPr>
        <p:blipFill>
          <a:blip r:embed="rId1"/>
          <a:stretch>
            <a:fillRect/>
          </a:stretch>
        </p:blipFill>
        <p:spPr>
          <a:xfrm>
            <a:off x="4079875" y="1196975"/>
            <a:ext cx="7349490" cy="4559300"/>
          </a:xfrm>
          <a:prstGeom prst="rect">
            <a:avLst/>
          </a:prstGeom>
          <a:noFill/>
          <a:ln w="9525">
            <a:noFill/>
          </a:ln>
        </p:spPr>
      </p:pic>
      <p:sp>
        <p:nvSpPr>
          <p:cNvPr id="5" name="文本框 4"/>
          <p:cNvSpPr txBox="1"/>
          <p:nvPr/>
        </p:nvSpPr>
        <p:spPr>
          <a:xfrm>
            <a:off x="695960" y="1296035"/>
            <a:ext cx="3521710" cy="4265295"/>
          </a:xfrm>
          <a:prstGeom prst="rect">
            <a:avLst/>
          </a:prstGeom>
          <a:noFill/>
        </p:spPr>
        <p:txBody>
          <a:bodyPr wrap="square" rtlCol="0">
            <a:noAutofit/>
          </a:bodyPr>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当未勾选使用</a:t>
            </a:r>
            <a:r>
              <a:rPr lang="en-US" altLang="zh-CN" sz="2670" b="1">
                <a:latin typeface="微软雅黑" panose="020B0503020204020204" charset="-122"/>
                <a:ea typeface="微软雅黑" panose="020B0503020204020204" charset="-122"/>
                <a:cs typeface="微软雅黑" panose="020B0503020204020204" charset="-122"/>
                <a:sym typeface="+mn-ea"/>
              </a:rPr>
              <a:t>Groovy</a:t>
            </a:r>
            <a:r>
              <a:rPr lang="zh-CN" altLang="en-US" sz="2670" b="1">
                <a:latin typeface="微软雅黑" panose="020B0503020204020204" charset="-122"/>
                <a:ea typeface="微软雅黑" panose="020B0503020204020204" charset="-122"/>
                <a:cs typeface="微软雅黑" panose="020B0503020204020204" charset="-122"/>
                <a:sym typeface="+mn-ea"/>
              </a:rPr>
              <a:t>沙盒时，则可看到</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截图圆圈位置需要批准脚本，此脚本才</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允许被执行</a:t>
            </a:r>
            <a:endParaRPr lang="zh-CN" altLang="en-US" sz="2670" b="1">
              <a:latin typeface="微软雅黑" panose="020B0503020204020204" charset="-122"/>
              <a:ea typeface="微软雅黑" panose="020B0503020204020204" charset="-122"/>
              <a:cs typeface="微软雅黑" panose="020B0503020204020204" charset="-122"/>
              <a:sym typeface="+mn-ea"/>
            </a:endParaRPr>
          </a:p>
          <a:p>
            <a:endParaRPr lang="zh-CN" altLang="en-US" sz="267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265" b="1">
                <a:solidFill>
                  <a:srgbClr val="C9394A"/>
                </a:solidFill>
                <a:uFillTx/>
                <a:latin typeface="微软雅黑" panose="020B0503020204020204" charset="-122"/>
                <a:ea typeface="微软雅黑" panose="020B0503020204020204" charset="-122"/>
                <a:cs typeface="微软雅黑" panose="020B0503020204020204" charset="-122"/>
                <a:sym typeface="+mn-ea"/>
              </a:rPr>
              <a:t>批准脚本</a:t>
            </a:r>
            <a:endParaRPr lang="zh-CN" altLang="en-US" sz="4265" b="1">
              <a:solidFill>
                <a:srgbClr val="C9394A"/>
              </a:solidFill>
              <a:uFillTx/>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p:txBody>
          <a:bodyPr/>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系统管理</a:t>
            </a:r>
            <a:r>
              <a:rPr lang="en-US" altLang="zh-CN" sz="2670" b="1">
                <a:latin typeface="微软雅黑" panose="020B0503020204020204" charset="-122"/>
                <a:ea typeface="微软雅黑" panose="020B0503020204020204" charset="-122"/>
                <a:cs typeface="微软雅黑" panose="020B0503020204020204" charset="-122"/>
                <a:sym typeface="+mn-ea"/>
              </a:rPr>
              <a:t>-&gt;ScriptApproval </a:t>
            </a:r>
            <a:r>
              <a:rPr lang="zh-CN" altLang="en-US" sz="2670" b="1">
                <a:latin typeface="微软雅黑" panose="020B0503020204020204" charset="-122"/>
                <a:ea typeface="微软雅黑" panose="020B0503020204020204" charset="-122"/>
                <a:cs typeface="微软雅黑" panose="020B0503020204020204" charset="-122"/>
                <a:sym typeface="+mn-ea"/>
              </a:rPr>
              <a:t>点击</a:t>
            </a:r>
            <a:r>
              <a:rPr lang="en-US" altLang="zh-CN" sz="2670" b="1">
                <a:latin typeface="微软雅黑" panose="020B0503020204020204" charset="-122"/>
                <a:ea typeface="微软雅黑" panose="020B0503020204020204" charset="-122"/>
                <a:cs typeface="微软雅黑" panose="020B0503020204020204" charset="-122"/>
                <a:sym typeface="+mn-ea"/>
              </a:rPr>
              <a:t>Approve</a:t>
            </a:r>
            <a:endParaRPr lang="zh-CN" altLang="en-US" sz="2670" b="1">
              <a:latin typeface="微软雅黑" panose="020B0503020204020204" charset="-122"/>
              <a:ea typeface="微软雅黑" panose="020B0503020204020204" charset="-122"/>
              <a:cs typeface="微软雅黑" panose="020B0503020204020204" charset="-122"/>
              <a:sym typeface="+mn-ea"/>
            </a:endParaRPr>
          </a:p>
        </p:txBody>
      </p:sp>
      <p:pic>
        <p:nvPicPr>
          <p:cNvPr id="8" name="图片 7"/>
          <p:cNvPicPr>
            <a:picLocks noChangeAspect="1"/>
          </p:cNvPicPr>
          <p:nvPr/>
        </p:nvPicPr>
        <p:blipFill>
          <a:blip r:embed="rId1"/>
          <a:stretch>
            <a:fillRect/>
          </a:stretch>
        </p:blipFill>
        <p:spPr>
          <a:xfrm>
            <a:off x="695537" y="2348865"/>
            <a:ext cx="5530427" cy="3003127"/>
          </a:xfrm>
          <a:prstGeom prst="rect">
            <a:avLst/>
          </a:prstGeom>
        </p:spPr>
      </p:pic>
      <p:pic>
        <p:nvPicPr>
          <p:cNvPr id="9" name="图片 8"/>
          <p:cNvPicPr>
            <a:picLocks noChangeAspect="1"/>
          </p:cNvPicPr>
          <p:nvPr/>
        </p:nvPicPr>
        <p:blipFill>
          <a:blip r:embed="rId2"/>
          <a:stretch>
            <a:fillRect/>
          </a:stretch>
        </p:blipFill>
        <p:spPr>
          <a:xfrm>
            <a:off x="6600402" y="2349077"/>
            <a:ext cx="3942080" cy="29624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265" b="1">
                <a:solidFill>
                  <a:srgbClr val="C9394A"/>
                </a:solidFill>
                <a:uFillTx/>
                <a:latin typeface="微软雅黑" panose="020B0503020204020204" charset="-122"/>
                <a:ea typeface="微软雅黑" panose="020B0503020204020204" charset="-122"/>
                <a:cs typeface="微软雅黑" panose="020B0503020204020204" charset="-122"/>
                <a:sym typeface="+mn-ea"/>
              </a:rPr>
              <a:t>环境变量介绍</a:t>
            </a:r>
            <a:endParaRPr lang="zh-CN" altLang="en-US" sz="4265" b="1">
              <a:solidFill>
                <a:srgbClr val="C9394A"/>
              </a:solidFill>
              <a:uFillTx/>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a:xfrm>
            <a:off x="695325" y="1916430"/>
            <a:ext cx="10972800" cy="1042670"/>
          </a:xfrm>
        </p:spPr>
        <p:txBody>
          <a:bodyPr/>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Jenkins Pipeline 提供了多种方式来定义和使用环境变量。这些环境变量可以在整个 Pipeline 的不同阶段和步骤中被引用和修改。</a:t>
            </a:r>
            <a:endParaRPr lang="zh-CN" altLang="en-US" sz="2670" b="1">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uFillTx/>
                <a:latin typeface="微软雅黑" panose="020B0503020204020204" charset="-122"/>
                <a:ea typeface="微软雅黑" panose="020B0503020204020204" charset="-122"/>
                <a:cs typeface="微软雅黑" panose="020B0503020204020204" charset="-122"/>
                <a:sym typeface="+mn-ea"/>
              </a:rPr>
              <a:t>环境变量配置</a:t>
            </a:r>
            <a:r>
              <a:rPr lang="en-US" altLang="zh-CN" sz="4000" b="1">
                <a:solidFill>
                  <a:srgbClr val="C9394A"/>
                </a:solidFill>
                <a:uFillTx/>
                <a:latin typeface="微软雅黑" panose="020B0503020204020204" charset="-122"/>
                <a:ea typeface="微软雅黑" panose="020B0503020204020204" charset="-122"/>
                <a:cs typeface="微软雅黑" panose="020B0503020204020204" charset="-122"/>
                <a:sym typeface="+mn-ea"/>
              </a:rPr>
              <a:t>1</a:t>
            </a:r>
            <a:endParaRPr lang="en-US" altLang="zh-CN" sz="4000" b="1">
              <a:solidFill>
                <a:srgbClr val="C9394A"/>
              </a:solidFill>
              <a:uFillTx/>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p:txBody>
          <a:bodyPr/>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在 Pipeline 脚本中使用 environment 块来定义环境变量。可以在 Pipeline 的任何阶段和步骤中使用。</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2063115" y="2554605"/>
            <a:ext cx="7800975" cy="35718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p:cNvSpPr/>
          <p:nvPr/>
        </p:nvSpPr>
        <p:spPr>
          <a:xfrm>
            <a:off x="841351" y="1977101"/>
            <a:ext cx="10972800" cy="677332"/>
          </a:xfrm>
          <a:prstGeom prst="rect">
            <a:avLst/>
          </a:prstGeom>
          <a:noFill/>
          <a:ln w="9525" cap="flat" cmpd="sng">
            <a:noFill/>
            <a:prstDash val="solid"/>
            <a:miter/>
          </a:ln>
        </p:spPr>
        <p:txBody>
          <a:bodyPr vert="horz" wrap="square" lIns="121920" tIns="60960" rIns="121920" bIns="60960" anchor="ctr" anchorCtr="0"/>
          <a:lstStyle/>
          <a:p>
            <a:pPr marL="266700" algn="just">
              <a:lnSpc>
                <a:spcPct val="100000"/>
              </a:lnSpc>
              <a:spcBef>
                <a:spcPts val="0"/>
              </a:spcBef>
              <a:spcAft>
                <a:spcPts val="0"/>
              </a:spcAft>
              <a:buClr>
                <a:srgbClr val="C00000"/>
              </a:buClr>
              <a:buFont typeface="Wingdings" panose="05000000000000000000" charset="0"/>
            </a:pPr>
            <a:r>
              <a:rPr lang="zh-CN" altLang="en-US"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rPr>
              <a:t>Jenkins可以帮助开发团队自动化构建、测试和部署软件应用程序</a:t>
            </a:r>
            <a:endParaRPr lang="zh-CN" altLang="en-US"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endParaRPr>
          </a:p>
        </p:txBody>
      </p:sp>
      <p:sp>
        <p:nvSpPr>
          <p:cNvPr id="93" name="矩形"/>
          <p:cNvSpPr/>
          <p:nvPr/>
        </p:nvSpPr>
        <p:spPr>
          <a:xfrm>
            <a:off x="838835" y="3213100"/>
            <a:ext cx="11130280" cy="977265"/>
          </a:xfrm>
          <a:prstGeom prst="rect">
            <a:avLst/>
          </a:prstGeom>
          <a:noFill/>
          <a:ln w="9525" cap="flat" cmpd="sng">
            <a:noFill/>
            <a:prstDash val="solid"/>
            <a:miter/>
          </a:ln>
        </p:spPr>
        <p:txBody>
          <a:bodyPr vert="horz" wrap="square" lIns="121920" tIns="60960" rIns="121920" bIns="60960" anchor="ctr" anchorCtr="0"/>
          <a:lstStyle/>
          <a:p>
            <a:pPr marL="266700" algn="just" eaLnBrk="0" fontAlgn="base" hangingPunct="0">
              <a:lnSpc>
                <a:spcPct val="100000"/>
              </a:lnSpc>
              <a:spcBef>
                <a:spcPts val="0"/>
              </a:spcBef>
              <a:spcAft>
                <a:spcPts val="0"/>
              </a:spcAft>
              <a:buClr>
                <a:srgbClr val="C00000"/>
              </a:buClr>
              <a:buFont typeface="Wingdings" panose="05000000000000000000" charset="0"/>
            </a:pPr>
            <a:r>
              <a:rPr sz="2665" b="1" u="none" strike="noStrike" cap="none" spc="0" baseline="0">
                <a:latin typeface="微软雅黑" panose="020B0503020204020204" charset="-122"/>
                <a:ea typeface="微软雅黑" panose="020B0503020204020204" charset="-122"/>
                <a:cs typeface="微软雅黑" panose="020B0503020204020204" charset="-122"/>
              </a:rPr>
              <a:t>Jenkins提供了丰富的插件和集成能力，可以与其他工具和平台进行集成，实现自动化工作流程</a:t>
            </a:r>
            <a:endParaRPr sz="2665" b="1" u="none" strike="noStrike" cap="none" spc="0" baseline="0">
              <a:latin typeface="微软雅黑" panose="020B0503020204020204" charset="-122"/>
              <a:ea typeface="微软雅黑" panose="020B0503020204020204" charset="-122"/>
              <a:cs typeface="微软雅黑" panose="020B0503020204020204" charset="-122"/>
            </a:endParaRPr>
          </a:p>
        </p:txBody>
      </p:sp>
      <p:sp>
        <p:nvSpPr>
          <p:cNvPr id="2" name="矩形"/>
          <p:cNvSpPr/>
          <p:nvPr/>
        </p:nvSpPr>
        <p:spPr>
          <a:xfrm>
            <a:off x="2463165" y="575310"/>
            <a:ext cx="7243445" cy="737870"/>
          </a:xfrm>
          <a:prstGeom prst="rect">
            <a:avLst/>
          </a:prstGeom>
          <a:noFill/>
          <a:ln w="9525" cap="flat" cmpd="sng">
            <a:noFill/>
            <a:prstDash val="solid"/>
            <a:miter/>
          </a:ln>
        </p:spPr>
        <p:txBody>
          <a:bodyPr vert="horz" wrap="none" lIns="121920" tIns="60960" rIns="121920" bIns="60960" anchor="t" anchorCtr="0">
            <a:noAutofit/>
          </a:bodyPr>
          <a:lstStyle/>
          <a:p>
            <a:pPr marL="0" indent="0" algn="ctr">
              <a:lnSpc>
                <a:spcPct val="100000"/>
              </a:lnSpc>
              <a:spcBef>
                <a:spcPts val="0"/>
              </a:spcBef>
              <a:spcAft>
                <a:spcPts val="0"/>
              </a:spcAft>
              <a:buNone/>
            </a:pPr>
            <a:r>
              <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rPr>
              <a:t>为什么学习</a:t>
            </a:r>
            <a:r>
              <a:rPr lang="en-US" altLang="zh-CN" sz="4000" b="1">
                <a:solidFill>
                  <a:srgbClr val="C9394A"/>
                </a:solidFill>
                <a:latin typeface="微软雅黑" panose="020B0503020204020204" charset="-122"/>
                <a:ea typeface="微软雅黑" panose="020B0503020204020204" charset="-122"/>
                <a:cs typeface="微软雅黑" panose="020B0503020204020204" charset="-122"/>
                <a:sym typeface="+mn-ea"/>
              </a:rPr>
              <a:t>Jenkins</a:t>
            </a:r>
            <a:r>
              <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rPr>
              <a:t>？</a:t>
            </a:r>
            <a:endParaRPr lang="zh-CN" altLang="en-US" sz="4000" b="1" u="none" strike="noStrike" kern="100" cap="none" spc="0" baseline="0">
              <a:solidFill>
                <a:srgbClr val="C9394A"/>
              </a:solidFill>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1127125" y="4869180"/>
            <a:ext cx="10500360" cy="501650"/>
          </a:xfrm>
          <a:prstGeom prst="rect">
            <a:avLst/>
          </a:prstGeom>
          <a:noFill/>
        </p:spPr>
        <p:txBody>
          <a:bodyPr wrap="square" rtlCol="0">
            <a:spAutoFit/>
          </a:bodyPr>
          <a:p>
            <a:r>
              <a:rPr lang="zh-CN" altLang="en-US" sz="2670" b="1">
                <a:latin typeface="微软雅黑" panose="020B0503020204020204" charset="-122"/>
                <a:ea typeface="微软雅黑" panose="020B0503020204020204" charset="-122"/>
                <a:cs typeface="微软雅黑" panose="020B0503020204020204" charset="-122"/>
              </a:rPr>
              <a:t>Jenkins具有高度的可扩展性，可以根据项目的需求进行定制和配置</a:t>
            </a:r>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ppt_x"/>
                                          </p:val>
                                        </p:tav>
                                        <p:tav tm="100000">
                                          <p:val>
                                            <p:strVal val="#ppt_x"/>
                                          </p:val>
                                        </p:tav>
                                      </p:tavLst>
                                    </p:anim>
                                    <p:anim calcmode="lin" valueType="num">
                                      <p:cBhvr additive="base">
                                        <p:cTn id="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3"/>
                                        </p:tgtEl>
                                        <p:attrNameLst>
                                          <p:attrName>style.visibility</p:attrName>
                                        </p:attrNameLst>
                                      </p:cBhvr>
                                      <p:to>
                                        <p:strVal val="visible"/>
                                      </p:to>
                                    </p:set>
                                    <p:anim calcmode="lin" valueType="num">
                                      <p:cBhvr additive="base">
                                        <p:cTn id="13" dur="500" fill="hold"/>
                                        <p:tgtEl>
                                          <p:spTgt spid="93"/>
                                        </p:tgtEl>
                                        <p:attrNameLst>
                                          <p:attrName>ppt_x</p:attrName>
                                        </p:attrNameLst>
                                      </p:cBhvr>
                                      <p:tavLst>
                                        <p:tav tm="0">
                                          <p:val>
                                            <p:strVal val="#ppt_x"/>
                                          </p:val>
                                        </p:tav>
                                        <p:tav tm="100000">
                                          <p:val>
                                            <p:strVal val="#ppt_x"/>
                                          </p:val>
                                        </p:tav>
                                      </p:tavLst>
                                    </p:anim>
                                    <p:anim calcmode="lin" valueType="num">
                                      <p:cBhvr additive="base">
                                        <p:cTn id="14"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1" grpId="1"/>
      <p:bldP spid="93" grpId="0"/>
      <p:bldP spid="93" grpId="1"/>
      <p:bldP spid="3" grpId="0"/>
      <p:bldP spid="3" grpId="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uFillTx/>
                <a:latin typeface="微软雅黑" panose="020B0503020204020204" charset="-122"/>
                <a:ea typeface="微软雅黑" panose="020B0503020204020204" charset="-122"/>
                <a:cs typeface="微软雅黑" panose="020B0503020204020204" charset="-122"/>
                <a:sym typeface="+mn-ea"/>
              </a:rPr>
              <a:t>环境变量配置</a:t>
            </a:r>
            <a:r>
              <a:rPr lang="en-US" altLang="zh-CN" sz="4000" b="1">
                <a:solidFill>
                  <a:srgbClr val="C9394A"/>
                </a:solidFill>
                <a:uFillTx/>
                <a:latin typeface="微软雅黑" panose="020B0503020204020204" charset="-122"/>
                <a:ea typeface="微软雅黑" panose="020B0503020204020204" charset="-122"/>
                <a:cs typeface="微软雅黑" panose="020B0503020204020204" charset="-122"/>
                <a:sym typeface="+mn-ea"/>
              </a:rPr>
              <a:t>2</a:t>
            </a:r>
            <a:endParaRPr lang="en-US" altLang="zh-CN" sz="4000" b="1">
              <a:solidFill>
                <a:srgbClr val="C9394A"/>
              </a:solidFill>
              <a:uFillTx/>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p:txBody>
          <a:bodyPr/>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只在</a:t>
            </a:r>
            <a:r>
              <a:rPr lang="en-US" altLang="zh-CN" sz="2670" b="1">
                <a:latin typeface="微软雅黑" panose="020B0503020204020204" charset="-122"/>
                <a:ea typeface="微软雅黑" panose="020B0503020204020204" charset="-122"/>
                <a:cs typeface="微软雅黑" panose="020B0503020204020204" charset="-122"/>
                <a:sym typeface="+mn-ea"/>
              </a:rPr>
              <a:t>stage</a:t>
            </a:r>
            <a:r>
              <a:rPr lang="zh-CN" altLang="en-US" sz="2670" b="1">
                <a:latin typeface="微软雅黑" panose="020B0503020204020204" charset="-122"/>
                <a:ea typeface="微软雅黑" panose="020B0503020204020204" charset="-122"/>
                <a:cs typeface="微软雅黑" panose="020B0503020204020204" charset="-122"/>
                <a:sym typeface="+mn-ea"/>
              </a:rPr>
              <a:t>步骤使用的环境变量</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1487805" y="2348865"/>
            <a:ext cx="7915275" cy="33813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uFillTx/>
                <a:latin typeface="微软雅黑" panose="020B0503020204020204" charset="-122"/>
                <a:ea typeface="微软雅黑" panose="020B0503020204020204" charset="-122"/>
                <a:cs typeface="微软雅黑" panose="020B0503020204020204" charset="-122"/>
                <a:sym typeface="+mn-ea"/>
              </a:rPr>
              <a:t>环境变量配置</a:t>
            </a:r>
            <a:r>
              <a:rPr lang="en-US" altLang="zh-CN" sz="4000" b="1">
                <a:solidFill>
                  <a:srgbClr val="C9394A"/>
                </a:solidFill>
                <a:uFillTx/>
                <a:latin typeface="微软雅黑" panose="020B0503020204020204" charset="-122"/>
                <a:ea typeface="微软雅黑" panose="020B0503020204020204" charset="-122"/>
                <a:cs typeface="微软雅黑" panose="020B0503020204020204" charset="-122"/>
                <a:sym typeface="+mn-ea"/>
              </a:rPr>
              <a:t>3</a:t>
            </a:r>
            <a:endParaRPr lang="en-US" altLang="zh-CN" sz="4000" b="1">
              <a:solidFill>
                <a:srgbClr val="C9394A"/>
              </a:solidFill>
              <a:uFillTx/>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p:txBody>
          <a:bodyPr/>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使用 withEnv 步骤可以在特定的阶段或步骤中定义临时的环境变量。这些变量只在 withEnv 块内部有效，并在块外部恢复到原始值。</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1055370" y="2636520"/>
            <a:ext cx="9334500" cy="29813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uFillTx/>
                <a:latin typeface="微软雅黑" panose="020B0503020204020204" charset="-122"/>
                <a:ea typeface="微软雅黑" panose="020B0503020204020204" charset="-122"/>
                <a:cs typeface="微软雅黑" panose="020B0503020204020204" charset="-122"/>
                <a:sym typeface="+mn-ea"/>
              </a:rPr>
              <a:t>环境变量配置</a:t>
            </a:r>
            <a:r>
              <a:rPr lang="en-US" altLang="zh-CN" sz="4000" b="1">
                <a:solidFill>
                  <a:srgbClr val="C9394A"/>
                </a:solidFill>
                <a:uFillTx/>
                <a:latin typeface="微软雅黑" panose="020B0503020204020204" charset="-122"/>
                <a:ea typeface="微软雅黑" panose="020B0503020204020204" charset="-122"/>
                <a:cs typeface="微软雅黑" panose="020B0503020204020204" charset="-122"/>
                <a:sym typeface="+mn-ea"/>
              </a:rPr>
              <a:t>4</a:t>
            </a:r>
            <a:endParaRPr lang="en-US" altLang="zh-CN" sz="4000" b="1">
              <a:solidFill>
                <a:srgbClr val="C9394A"/>
              </a:solidFill>
              <a:uFillTx/>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p:txBody>
          <a:bodyPr/>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使用 script 块可以在 Pipeline 中执行 Groovy 脚本来动态定义环境变量。在 script 块内部定义的变量可以在块外部使用。</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1847850" y="2636520"/>
            <a:ext cx="7896225" cy="3314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uFillTx/>
                <a:latin typeface="微软雅黑" panose="020B0503020204020204" charset="-122"/>
                <a:ea typeface="微软雅黑" panose="020B0503020204020204" charset="-122"/>
                <a:cs typeface="微软雅黑" panose="020B0503020204020204" charset="-122"/>
                <a:sym typeface="+mn-ea"/>
              </a:rPr>
              <a:t>凭据介绍</a:t>
            </a:r>
            <a:endParaRPr lang="zh-CN" sz="4000" b="1">
              <a:solidFill>
                <a:srgbClr val="C9394A"/>
              </a:solidFill>
              <a:uFillTx/>
              <a:latin typeface="微软雅黑" panose="020B0503020204020204" charset="-122"/>
              <a:ea typeface="微软雅黑" panose="020B0503020204020204" charset="-122"/>
              <a:cs typeface="微软雅黑" panose="020B0503020204020204" charset="-122"/>
              <a:sym typeface="+mn-ea"/>
            </a:endParaRPr>
          </a:p>
        </p:txBody>
      </p:sp>
      <p:sp>
        <p:nvSpPr>
          <p:cNvPr id="4" name="文本框 3"/>
          <p:cNvSpPr txBox="1"/>
          <p:nvPr/>
        </p:nvSpPr>
        <p:spPr>
          <a:xfrm>
            <a:off x="1055370" y="1844675"/>
            <a:ext cx="10226675" cy="2564765"/>
          </a:xfrm>
          <a:prstGeom prst="rect">
            <a:avLst/>
          </a:prstGeom>
          <a:noFill/>
        </p:spPr>
        <p:txBody>
          <a:bodyPr wrap="square" rtlCol="0">
            <a:noAutofit/>
          </a:bodyPr>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在Jenkins中，凭据（Credentials）用于存储和管理敏感信息，如用户名、密码、API密钥等。</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Jenkins提供了多种凭据类型：</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用户名和密码凭据、SSH凭据、证书凭据、密钥对凭据、令牌凭据</a:t>
            </a:r>
            <a:endParaRPr lang="zh-CN" altLang="en-US" sz="2670" b="1">
              <a:latin typeface="微软雅黑" panose="020B0503020204020204" charset="-122"/>
              <a:ea typeface="微软雅黑" panose="020B0503020204020204" charset="-122"/>
              <a:cs typeface="微软雅黑" panose="020B0503020204020204" charset="-122"/>
            </a:endParaRPr>
          </a:p>
          <a:p>
            <a:endParaRPr lang="zh-CN" altLang="en-US" sz="267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uFillTx/>
                <a:latin typeface="微软雅黑" panose="020B0503020204020204" charset="-122"/>
                <a:ea typeface="微软雅黑" panose="020B0503020204020204" charset="-122"/>
                <a:cs typeface="微软雅黑" panose="020B0503020204020204" charset="-122"/>
                <a:sym typeface="+mn-ea"/>
              </a:rPr>
              <a:t>凭据配置</a:t>
            </a:r>
            <a:endParaRPr lang="zh-CN" sz="4000" b="1">
              <a:solidFill>
                <a:srgbClr val="C9394A"/>
              </a:solidFill>
              <a:uFillTx/>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p:txBody>
          <a:bodyPr/>
          <a:p>
            <a:pPr marL="0" indent="0">
              <a:buNone/>
            </a:pPr>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添加凭据</a:t>
            </a: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5375910" y="1700530"/>
            <a:ext cx="2783205" cy="40138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uFillTx/>
                <a:latin typeface="微软雅黑" panose="020B0503020204020204" charset="-122"/>
                <a:ea typeface="微软雅黑" panose="020B0503020204020204" charset="-122"/>
                <a:cs typeface="微软雅黑" panose="020B0503020204020204" charset="-122"/>
                <a:sym typeface="+mn-ea"/>
              </a:rPr>
              <a:t>凭据在流水线中使用</a:t>
            </a:r>
            <a:endParaRPr lang="zh-CN" sz="4000" b="1">
              <a:solidFill>
                <a:srgbClr val="C9394A"/>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4" name="图片 3"/>
          <p:cNvPicPr>
            <a:picLocks noChangeAspect="1"/>
          </p:cNvPicPr>
          <p:nvPr/>
        </p:nvPicPr>
        <p:blipFill>
          <a:blip r:embed="rId1"/>
          <a:stretch>
            <a:fillRect/>
          </a:stretch>
        </p:blipFill>
        <p:spPr>
          <a:xfrm>
            <a:off x="6386195" y="1484630"/>
            <a:ext cx="4697095" cy="3493770"/>
          </a:xfrm>
          <a:prstGeom prst="rect">
            <a:avLst/>
          </a:prstGeom>
        </p:spPr>
      </p:pic>
      <p:sp>
        <p:nvSpPr>
          <p:cNvPr id="6" name="文本框 5"/>
          <p:cNvSpPr txBox="1"/>
          <p:nvPr/>
        </p:nvSpPr>
        <p:spPr>
          <a:xfrm>
            <a:off x="916305" y="1341120"/>
            <a:ext cx="5469890" cy="4918710"/>
          </a:xfrm>
          <a:prstGeom prst="rect">
            <a:avLst/>
          </a:prstGeom>
          <a:noFill/>
        </p:spPr>
        <p:txBody>
          <a:bodyPr wrap="square" rtlCol="0">
            <a:noAutofit/>
          </a:bodyPr>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使用credentials方法访问预定义凭据。调用变量</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a:t>
            </a:r>
            <a:r>
              <a:rPr lang="zh-CN" altLang="en-US" sz="2670" b="1">
                <a:latin typeface="微软雅黑" panose="020B0503020204020204" charset="-122"/>
                <a:ea typeface="微软雅黑" panose="020B0503020204020204" charset="-122"/>
                <a:cs typeface="微软雅黑" panose="020B0503020204020204" charset="-122"/>
                <a:sym typeface="+mn-ea"/>
              </a:rPr>
              <a:t>SERVICE_CREDS可获得账户和密码，</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格式</a:t>
            </a:r>
            <a:r>
              <a:rPr lang="en-US" altLang="zh-CN" sz="2670" b="1">
                <a:latin typeface="微软雅黑" panose="020B0503020204020204" charset="-122"/>
                <a:ea typeface="微软雅黑" panose="020B0503020204020204" charset="-122"/>
                <a:cs typeface="微软雅黑" panose="020B0503020204020204" charset="-122"/>
                <a:sym typeface="+mn-ea"/>
              </a:rPr>
              <a:t> user:password</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调用用户名变量方法在原变量加</a:t>
            </a:r>
            <a:r>
              <a:rPr lang="en-US" altLang="zh-CN" sz="2670" b="1">
                <a:latin typeface="微软雅黑" panose="020B0503020204020204" charset="-122"/>
                <a:ea typeface="微软雅黑" panose="020B0503020204020204" charset="-122"/>
                <a:cs typeface="微软雅黑" panose="020B0503020204020204" charset="-122"/>
                <a:sym typeface="+mn-ea"/>
              </a:rPr>
              <a:t>_USR,</a:t>
            </a:r>
            <a:endParaRPr lang="en-US" altLang="zh-CN"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a:t>
            </a:r>
            <a:r>
              <a:rPr lang="zh-CN" altLang="en-US" sz="2670" b="1">
                <a:latin typeface="微软雅黑" panose="020B0503020204020204" charset="-122"/>
                <a:ea typeface="微软雅黑" panose="020B0503020204020204" charset="-122"/>
                <a:cs typeface="微软雅黑" panose="020B0503020204020204" charset="-122"/>
                <a:sym typeface="+mn-ea"/>
              </a:rPr>
              <a:t>SERVICE_CREDS</a:t>
            </a:r>
            <a:r>
              <a:rPr lang="en-US" altLang="zh-CN" sz="2670" b="1">
                <a:latin typeface="微软雅黑" panose="020B0503020204020204" charset="-122"/>
                <a:ea typeface="微软雅黑" panose="020B0503020204020204" charset="-122"/>
                <a:cs typeface="微软雅黑" panose="020B0503020204020204" charset="-122"/>
                <a:sym typeface="+mn-ea"/>
              </a:rPr>
              <a:t>_USR,</a:t>
            </a:r>
            <a:endParaRPr lang="en-US" altLang="zh-CN"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调用密码变量方法在原变量加</a:t>
            </a:r>
            <a:r>
              <a:rPr lang="en-US" altLang="zh-CN" sz="2670" b="1">
                <a:latin typeface="微软雅黑" panose="020B0503020204020204" charset="-122"/>
                <a:ea typeface="微软雅黑" panose="020B0503020204020204" charset="-122"/>
                <a:cs typeface="微软雅黑" panose="020B0503020204020204" charset="-122"/>
                <a:sym typeface="+mn-ea"/>
              </a:rPr>
              <a:t>_PSW,</a:t>
            </a:r>
            <a:endParaRPr lang="en-US" altLang="zh-CN"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a:t>
            </a:r>
            <a:r>
              <a:rPr lang="zh-CN" altLang="en-US" sz="2670" b="1">
                <a:latin typeface="微软雅黑" panose="020B0503020204020204" charset="-122"/>
                <a:ea typeface="微软雅黑" panose="020B0503020204020204" charset="-122"/>
                <a:cs typeface="微软雅黑" panose="020B0503020204020204" charset="-122"/>
                <a:sym typeface="+mn-ea"/>
              </a:rPr>
              <a:t>SERVICE_CREDS</a:t>
            </a:r>
            <a:r>
              <a:rPr lang="en-US" altLang="zh-CN" sz="2670" b="1">
                <a:latin typeface="微软雅黑" panose="020B0503020204020204" charset="-122"/>
                <a:ea typeface="微软雅黑" panose="020B0503020204020204" charset="-122"/>
                <a:cs typeface="微软雅黑" panose="020B0503020204020204" charset="-122"/>
                <a:sym typeface="+mn-ea"/>
              </a:rPr>
              <a:t>_PSW</a:t>
            </a:r>
            <a:endParaRPr lang="zh-CN" altLang="en-US" sz="2670" b="1">
              <a:latin typeface="微软雅黑" panose="020B0503020204020204" charset="-122"/>
              <a:ea typeface="微软雅黑" panose="020B0503020204020204" charset="-122"/>
              <a:cs typeface="微软雅黑" panose="020B0503020204020204" charset="-122"/>
            </a:endParaRPr>
          </a:p>
          <a:p>
            <a:endParaRPr lang="zh-CN" altLang="en-US" sz="267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000" b="1">
                <a:solidFill>
                  <a:srgbClr val="C9394A"/>
                </a:solidFill>
                <a:uFillTx/>
                <a:latin typeface="微软雅黑" panose="020B0503020204020204" charset="-122"/>
                <a:ea typeface="微软雅黑" panose="020B0503020204020204" charset="-122"/>
                <a:cs typeface="微软雅黑" panose="020B0503020204020204" charset="-122"/>
                <a:sym typeface="+mn-ea"/>
              </a:rPr>
              <a:t>post</a:t>
            </a:r>
            <a:r>
              <a:rPr lang="zh-CN" altLang="en-US" sz="4000" b="1">
                <a:solidFill>
                  <a:srgbClr val="C9394A"/>
                </a:solidFill>
                <a:uFillTx/>
                <a:latin typeface="微软雅黑" panose="020B0503020204020204" charset="-122"/>
                <a:ea typeface="微软雅黑" panose="020B0503020204020204" charset="-122"/>
                <a:cs typeface="微软雅黑" panose="020B0503020204020204" charset="-122"/>
                <a:sym typeface="+mn-ea"/>
              </a:rPr>
              <a:t>介绍</a:t>
            </a:r>
            <a:endParaRPr lang="zh-CN" altLang="en-US" sz="4000" b="1">
              <a:solidFill>
                <a:srgbClr val="C9394A"/>
              </a:solidFill>
              <a:uFillTx/>
              <a:latin typeface="微软雅黑" panose="020B0503020204020204" charset="-122"/>
              <a:ea typeface="微软雅黑" panose="020B0503020204020204" charset="-122"/>
              <a:cs typeface="微软雅黑" panose="020B0503020204020204" charset="-122"/>
              <a:sym typeface="+mn-ea"/>
            </a:endParaRPr>
          </a:p>
        </p:txBody>
      </p:sp>
      <p:sp>
        <p:nvSpPr>
          <p:cNvPr id="3" name="内容占位符 2"/>
          <p:cNvSpPr>
            <a:spLocks noGrp="1"/>
          </p:cNvSpPr>
          <p:nvPr>
            <p:ph idx="1"/>
          </p:nvPr>
        </p:nvSpPr>
        <p:spPr/>
        <p:txBody>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post</a:t>
            </a:r>
            <a:r>
              <a:rPr lang="zh-CN" altLang="en-US" sz="2670" b="1">
                <a:latin typeface="微软雅黑" panose="020B0503020204020204" charset="-122"/>
                <a:ea typeface="微软雅黑" panose="020B0503020204020204" charset="-122"/>
                <a:cs typeface="微软雅黑" panose="020B0503020204020204" charset="-122"/>
                <a:sym typeface="+mn-ea"/>
              </a:rPr>
              <a:t>介绍：</a:t>
            </a:r>
            <a:r>
              <a:rPr lang="zh-CN" altLang="en-US" sz="2670" b="1">
                <a:latin typeface="微软雅黑" panose="020B0503020204020204" charset="-122"/>
                <a:ea typeface="微软雅黑" panose="020B0503020204020204" charset="-122"/>
                <a:cs typeface="微软雅黑" panose="020B0503020204020204" charset="-122"/>
                <a:sym typeface="+mn-ea"/>
              </a:rPr>
              <a:t>定义了在管道或阶段运行完成时运行的post一个或多个附加步骤。</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endParaRPr lang="zh-CN" altLang="en-US" sz="2670">
              <a:sym typeface="+mn-ea"/>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常用</a:t>
            </a:r>
            <a:r>
              <a:rPr lang="zh-CN" altLang="en-US" sz="2670" b="1">
                <a:latin typeface="微软雅黑" panose="020B0503020204020204" charset="-122"/>
                <a:ea typeface="微软雅黑" panose="020B0503020204020204" charset="-122"/>
                <a:cs typeface="微软雅黑" panose="020B0503020204020204" charset="-122"/>
                <a:sym typeface="+mn-ea"/>
              </a:rPr>
              <a:t>条件块包含有如下：</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always、aborted、failure、success</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anim calcmode="lin" valueType="num">
                                      <p:cBhvr additive="base">
                                        <p:cTn id="1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 calcmode="lin" valueType="num">
                                      <p:cBhvr additive="base">
                                        <p:cTn id="1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000" b="1">
                <a:solidFill>
                  <a:srgbClr val="C9394A"/>
                </a:solidFill>
                <a:uFillTx/>
                <a:latin typeface="微软雅黑" panose="020B0503020204020204" charset="-122"/>
                <a:ea typeface="微软雅黑" panose="020B0503020204020204" charset="-122"/>
                <a:cs typeface="微软雅黑" panose="020B0503020204020204" charset="-122"/>
                <a:sym typeface="+mn-ea"/>
              </a:rPr>
              <a:t>post</a:t>
            </a:r>
            <a:r>
              <a:rPr lang="zh-CN" altLang="en-US" sz="4000" b="1">
                <a:solidFill>
                  <a:srgbClr val="C9394A"/>
                </a:solidFill>
                <a:uFillTx/>
                <a:latin typeface="微软雅黑" panose="020B0503020204020204" charset="-122"/>
                <a:ea typeface="微软雅黑" panose="020B0503020204020204" charset="-122"/>
                <a:cs typeface="微软雅黑" panose="020B0503020204020204" charset="-122"/>
                <a:sym typeface="+mn-ea"/>
              </a:rPr>
              <a:t>语法</a:t>
            </a:r>
            <a:endParaRPr lang="zh-CN" altLang="en-US" sz="4000" b="1">
              <a:solidFill>
                <a:srgbClr val="C9394A"/>
              </a:solidFill>
              <a:uFillTx/>
              <a:latin typeface="微软雅黑" panose="020B0503020204020204" charset="-122"/>
              <a:ea typeface="微软雅黑" panose="020B0503020204020204" charset="-122"/>
              <a:cs typeface="微软雅黑" panose="020B0503020204020204" charset="-122"/>
              <a:sym typeface="+mn-ea"/>
            </a:endParaRPr>
          </a:p>
        </p:txBody>
      </p:sp>
      <p:pic>
        <p:nvPicPr>
          <p:cNvPr id="5" name="内容占位符 4"/>
          <p:cNvPicPr>
            <a:picLocks noChangeAspect="1"/>
          </p:cNvPicPr>
          <p:nvPr>
            <p:ph idx="1"/>
          </p:nvPr>
        </p:nvPicPr>
        <p:blipFill>
          <a:blip r:embed="rId1"/>
          <a:stretch>
            <a:fillRect/>
          </a:stretch>
        </p:blipFill>
        <p:spPr>
          <a:xfrm>
            <a:off x="335280" y="2421890"/>
            <a:ext cx="5572760" cy="3088640"/>
          </a:xfrm>
          <a:prstGeom prst="rect">
            <a:avLst/>
          </a:prstGeom>
        </p:spPr>
      </p:pic>
      <p:pic>
        <p:nvPicPr>
          <p:cNvPr id="4" name="图片 3"/>
          <p:cNvPicPr>
            <a:picLocks noChangeAspect="1"/>
          </p:cNvPicPr>
          <p:nvPr/>
        </p:nvPicPr>
        <p:blipFill>
          <a:blip r:embed="rId2"/>
          <a:stretch>
            <a:fillRect/>
          </a:stretch>
        </p:blipFill>
        <p:spPr>
          <a:xfrm>
            <a:off x="6096000" y="2541270"/>
            <a:ext cx="5255895" cy="2969260"/>
          </a:xfrm>
          <a:prstGeom prst="rect">
            <a:avLst/>
          </a:prstGeom>
        </p:spPr>
      </p:pic>
      <p:sp>
        <p:nvSpPr>
          <p:cNvPr id="7" name="文本框 6"/>
          <p:cNvSpPr txBox="1"/>
          <p:nvPr/>
        </p:nvSpPr>
        <p:spPr>
          <a:xfrm>
            <a:off x="479425" y="1772285"/>
            <a:ext cx="4064000" cy="501650"/>
          </a:xfrm>
          <a:prstGeom prst="rect">
            <a:avLst/>
          </a:prstGeom>
          <a:noFill/>
        </p:spPr>
        <p:txBody>
          <a:bodyPr wrap="square" rtlCol="0">
            <a:spAutoFit/>
          </a:bodyPr>
          <a:p>
            <a:r>
              <a:rPr lang="zh-CN" altLang="en-US" sz="2670" b="1">
                <a:latin typeface="微软雅黑" panose="020B0503020204020204" charset="-122"/>
                <a:ea typeface="微软雅黑" panose="020B0503020204020204" charset="-122"/>
              </a:rPr>
              <a:t>失败才执行</a:t>
            </a:r>
            <a:endParaRPr lang="zh-CN" altLang="en-US" sz="2670" b="1">
              <a:latin typeface="微软雅黑" panose="020B0503020204020204" charset="-122"/>
              <a:ea typeface="微软雅黑" panose="020B0503020204020204" charset="-122"/>
            </a:endParaRPr>
          </a:p>
        </p:txBody>
      </p:sp>
      <p:sp>
        <p:nvSpPr>
          <p:cNvPr id="9" name="文本框 8"/>
          <p:cNvSpPr txBox="1"/>
          <p:nvPr/>
        </p:nvSpPr>
        <p:spPr>
          <a:xfrm>
            <a:off x="6167755" y="1628775"/>
            <a:ext cx="4064000" cy="501650"/>
          </a:xfrm>
          <a:prstGeom prst="rect">
            <a:avLst/>
          </a:prstGeom>
          <a:noFill/>
        </p:spPr>
        <p:txBody>
          <a:bodyPr wrap="square" rtlCol="0">
            <a:spAutoFit/>
          </a:bodyPr>
          <a:p>
            <a:r>
              <a:rPr lang="zh-CN" altLang="en-US" sz="2670" b="1">
                <a:latin typeface="微软雅黑" panose="020B0503020204020204" charset="-122"/>
                <a:ea typeface="微软雅黑" panose="020B0503020204020204" charset="-122"/>
              </a:rPr>
              <a:t>任何情况都执行</a:t>
            </a:r>
            <a:endParaRPr lang="zh-CN" altLang="en-US" sz="267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uFillTx/>
                <a:latin typeface="微软雅黑" panose="020B0503020204020204" charset="-122"/>
                <a:ea typeface="微软雅黑" panose="020B0503020204020204" charset="-122"/>
                <a:sym typeface="+mn-ea"/>
              </a:rPr>
              <a:t>清理工作空间</a:t>
            </a:r>
            <a:endParaRPr lang="zh-CN" altLang="en-US" sz="4000" b="1">
              <a:solidFill>
                <a:srgbClr val="C9394A"/>
              </a:solidFill>
              <a:uFillTx/>
              <a:latin typeface="微软雅黑" panose="020B0503020204020204" charset="-122"/>
              <a:ea typeface="微软雅黑" panose="020B0503020204020204" charset="-122"/>
              <a:sym typeface="+mn-ea"/>
            </a:endParaRPr>
          </a:p>
        </p:txBody>
      </p:sp>
      <p:sp>
        <p:nvSpPr>
          <p:cNvPr id="4" name="文本框 3"/>
          <p:cNvSpPr txBox="1"/>
          <p:nvPr/>
        </p:nvSpPr>
        <p:spPr>
          <a:xfrm>
            <a:off x="3215640" y="1930400"/>
            <a:ext cx="6265545" cy="2994025"/>
          </a:xfrm>
          <a:prstGeom prst="rect">
            <a:avLst/>
          </a:prstGeom>
          <a:noFill/>
        </p:spPr>
        <p:txBody>
          <a:bodyPr wrap="square" rtlCol="0">
            <a:noAutofit/>
          </a:bodyPr>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清理工作空间的方法为</a:t>
            </a:r>
            <a:r>
              <a:rPr lang="en-US" altLang="zh-CN" sz="2670" b="1">
                <a:latin typeface="微软雅黑" panose="020B0503020204020204" charset="-122"/>
                <a:ea typeface="微软雅黑" panose="020B0503020204020204" charset="-122"/>
                <a:cs typeface="微软雅黑" panose="020B0503020204020204" charset="-122"/>
                <a:sym typeface="+mn-ea"/>
              </a:rPr>
              <a:t>cleanWs()</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               script</a:t>
            </a: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		</a:t>
            </a:r>
            <a:endParaRPr lang="zh-CN" altLang="en-US" sz="2670" b="1">
              <a:latin typeface="微软雅黑" panose="020B0503020204020204" charset="-122"/>
              <a:ea typeface="微软雅黑" panose="020B0503020204020204" charset="-122"/>
              <a:cs typeface="微软雅黑" panose="020B0503020204020204" charset="-122"/>
            </a:endParaRPr>
          </a:p>
          <a:p>
            <a:pPr marL="0" indent="457200">
              <a:buNone/>
            </a:pPr>
            <a:r>
              <a:rPr lang="zh-CN" altLang="en-US" sz="2670" b="1">
                <a:latin typeface="微软雅黑" panose="020B0503020204020204" charset="-122"/>
                <a:ea typeface="微软雅黑" panose="020B0503020204020204" charset="-122"/>
                <a:cs typeface="微软雅黑" panose="020B0503020204020204" charset="-122"/>
                <a:sym typeface="+mn-ea"/>
              </a:rPr>
              <a:t> </a:t>
            </a:r>
            <a:r>
              <a:rPr lang="en-US" altLang="zh-CN" sz="2670" b="1">
                <a:latin typeface="微软雅黑" panose="020B0503020204020204" charset="-122"/>
                <a:ea typeface="微软雅黑" panose="020B0503020204020204" charset="-122"/>
                <a:cs typeface="微软雅黑" panose="020B0503020204020204" charset="-122"/>
                <a:sym typeface="+mn-ea"/>
              </a:rPr>
              <a:t>             cleanWs()  </a:t>
            </a:r>
            <a:endParaRPr lang="en-US" altLang="zh-CN" sz="2670" b="1">
              <a:latin typeface="微软雅黑" panose="020B0503020204020204" charset="-122"/>
              <a:ea typeface="微软雅黑" panose="020B0503020204020204" charset="-122"/>
              <a:cs typeface="微软雅黑" panose="020B0503020204020204" charset="-122"/>
            </a:endParaRPr>
          </a:p>
          <a:p>
            <a:pPr marL="0" indent="457200">
              <a:buNone/>
            </a:pPr>
            <a:r>
              <a:rPr lang="en-US" altLang="zh-CN" sz="2670" b="1">
                <a:latin typeface="微软雅黑" panose="020B0503020204020204" charset="-122"/>
                <a:ea typeface="微软雅黑" panose="020B0503020204020204" charset="-122"/>
                <a:cs typeface="微软雅黑" panose="020B0503020204020204" charset="-122"/>
                <a:sym typeface="+mn-ea"/>
              </a:rPr>
              <a:t>          }</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a:t>
            </a:r>
            <a:endParaRPr lang="en-US" altLang="zh-CN" sz="2670" b="1">
              <a:latin typeface="微软雅黑" panose="020B0503020204020204" charset="-122"/>
              <a:ea typeface="微软雅黑" panose="020B0503020204020204" charset="-122"/>
              <a:cs typeface="微软雅黑" panose="020B0503020204020204" charset="-122"/>
            </a:endParaRPr>
          </a:p>
          <a:p>
            <a:endParaRPr lang="zh-CN" altLang="en-US" sz="267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uFillTx/>
                <a:latin typeface="微软雅黑" panose="020B0503020204020204" charset="-122"/>
                <a:ea typeface="微软雅黑" panose="020B0503020204020204" charset="-122"/>
                <a:sym typeface="+mn-ea"/>
              </a:rPr>
              <a:t>内置变量</a:t>
            </a:r>
            <a:endParaRPr lang="zh-CN" altLang="en-US" sz="4000" b="1">
              <a:solidFill>
                <a:srgbClr val="C9394A"/>
              </a:solidFill>
              <a:uFillTx/>
              <a:latin typeface="微软雅黑" panose="020B0503020204020204" charset="-122"/>
              <a:ea typeface="微软雅黑" panose="020B0503020204020204" charset="-122"/>
              <a:sym typeface="+mn-ea"/>
            </a:endParaRPr>
          </a:p>
        </p:txBody>
      </p:sp>
      <p:sp>
        <p:nvSpPr>
          <p:cNvPr id="4" name="文本框 3"/>
          <p:cNvSpPr txBox="1"/>
          <p:nvPr/>
        </p:nvSpPr>
        <p:spPr>
          <a:xfrm>
            <a:off x="1559560" y="1628775"/>
            <a:ext cx="10188575" cy="2000250"/>
          </a:xfrm>
          <a:prstGeom prst="rect">
            <a:avLst/>
          </a:prstGeom>
          <a:noFill/>
        </p:spPr>
        <p:txBody>
          <a:bodyPr wrap="square" rtlCol="0">
            <a:noAutofit/>
          </a:bodyPr>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访问</a:t>
            </a:r>
            <a:r>
              <a:rPr lang="en-US" altLang="zh-CN" sz="2670" b="1">
                <a:latin typeface="微软雅黑" panose="020B0503020204020204" charset="-122"/>
                <a:ea typeface="微软雅黑" panose="020B0503020204020204" charset="-122"/>
                <a:cs typeface="微软雅黑" panose="020B0503020204020204" charset="-122"/>
                <a:sym typeface="+mn-ea"/>
              </a:rPr>
              <a:t>Jenkins</a:t>
            </a:r>
            <a:r>
              <a:rPr lang="zh-CN" altLang="en-US" sz="2670" b="1">
                <a:latin typeface="微软雅黑" panose="020B0503020204020204" charset="-122"/>
                <a:ea typeface="微软雅黑" panose="020B0503020204020204" charset="-122"/>
                <a:cs typeface="微软雅黑" panose="020B0503020204020204" charset="-122"/>
                <a:sym typeface="+mn-ea"/>
              </a:rPr>
              <a:t>内置变量</a:t>
            </a:r>
            <a:r>
              <a:rPr lang="en-US" altLang="zh-CN" sz="2670" b="1">
                <a:latin typeface="微软雅黑" panose="020B0503020204020204" charset="-122"/>
                <a:ea typeface="微软雅黑" panose="020B0503020204020204" charset="-122"/>
                <a:cs typeface="微软雅黑" panose="020B0503020204020204" charset="-122"/>
                <a:sym typeface="+mn-ea"/>
              </a:rPr>
              <a:t>http://jenkins</a:t>
            </a:r>
            <a:r>
              <a:rPr lang="zh-CN" altLang="en-US" sz="2670" b="1">
                <a:latin typeface="微软雅黑" panose="020B0503020204020204" charset="-122"/>
                <a:ea typeface="微软雅黑" panose="020B0503020204020204" charset="-122"/>
                <a:cs typeface="微软雅黑" panose="020B0503020204020204" charset="-122"/>
                <a:sym typeface="+mn-ea"/>
              </a:rPr>
              <a:t>地址</a:t>
            </a:r>
            <a:r>
              <a:rPr lang="en-US" altLang="zh-CN" sz="2670" b="1">
                <a:latin typeface="微软雅黑" panose="020B0503020204020204" charset="-122"/>
                <a:ea typeface="微软雅黑" panose="020B0503020204020204" charset="-122"/>
                <a:cs typeface="微软雅黑" panose="020B0503020204020204" charset="-122"/>
                <a:sym typeface="+mn-ea"/>
              </a:rPr>
              <a:t>:</a:t>
            </a:r>
            <a:r>
              <a:rPr lang="zh-CN" altLang="en-US" sz="2670" b="1">
                <a:latin typeface="微软雅黑" panose="020B0503020204020204" charset="-122"/>
                <a:ea typeface="微软雅黑" panose="020B0503020204020204" charset="-122"/>
                <a:cs typeface="微软雅黑" panose="020B0503020204020204" charset="-122"/>
                <a:sym typeface="+mn-ea"/>
              </a:rPr>
              <a:t>端口/env-vars.html/</a:t>
            </a:r>
            <a:endParaRPr lang="zh-CN" altLang="en-US" sz="2670" b="1">
              <a:latin typeface="微软雅黑" panose="020B0503020204020204" charset="-122"/>
              <a:ea typeface="微软雅黑" panose="020B0503020204020204" charset="-122"/>
              <a:cs typeface="微软雅黑" panose="020B0503020204020204" charset="-122"/>
            </a:endParaRPr>
          </a:p>
          <a:p>
            <a:pPr marL="0" indent="457200">
              <a:buNone/>
            </a:pPr>
            <a:r>
              <a:rPr lang="zh-CN" altLang="en-US" sz="2670" b="1">
                <a:latin typeface="微软雅黑" panose="020B0503020204020204" charset="-122"/>
                <a:ea typeface="微软雅黑" panose="020B0503020204020204" charset="-122"/>
                <a:cs typeface="微软雅黑" panose="020B0503020204020204" charset="-122"/>
                <a:sym typeface="+mn-ea"/>
              </a:rPr>
              <a:t>例：</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en-US" sz="2670" b="1">
                <a:latin typeface="微软雅黑" panose="020B0503020204020204" charset="-122"/>
                <a:ea typeface="微软雅黑" panose="020B0503020204020204" charset="-122"/>
                <a:cs typeface="微软雅黑" panose="020B0503020204020204" charset="-122"/>
                <a:sym typeface="+mn-ea"/>
              </a:rPr>
              <a:t>          </a:t>
            </a:r>
            <a:r>
              <a:rPr sz="2670" b="1">
                <a:latin typeface="微软雅黑" panose="020B0503020204020204" charset="-122"/>
                <a:ea typeface="微软雅黑" panose="020B0503020204020204" charset="-122"/>
                <a:cs typeface="微软雅黑" panose="020B0503020204020204" charset="-122"/>
                <a:sym typeface="+mn-ea"/>
              </a:rPr>
              <a:t>部署项目: ${JOB_NAME}</a:t>
            </a:r>
            <a:endParaRPr sz="2670" b="1">
              <a:latin typeface="微软雅黑" panose="020B0503020204020204" charset="-122"/>
              <a:ea typeface="微软雅黑" panose="020B0503020204020204" charset="-122"/>
              <a:cs typeface="微软雅黑" panose="020B0503020204020204" charset="-122"/>
            </a:endParaRPr>
          </a:p>
          <a:p>
            <a:pPr marL="0" indent="0">
              <a:buNone/>
            </a:pPr>
            <a:r>
              <a:rPr sz="2670" b="1">
                <a:latin typeface="微软雅黑" panose="020B0503020204020204" charset="-122"/>
                <a:ea typeface="微软雅黑" panose="020B0503020204020204" charset="-122"/>
                <a:cs typeface="微软雅黑" panose="020B0503020204020204" charset="-122"/>
                <a:sym typeface="+mn-ea"/>
              </a:rPr>
              <a:t>          </a:t>
            </a:r>
            <a:r>
              <a:rPr lang="zh-CN" sz="2670" b="1">
                <a:latin typeface="微软雅黑" panose="020B0503020204020204" charset="-122"/>
                <a:ea typeface="微软雅黑" panose="020B0503020204020204" charset="-122"/>
                <a:cs typeface="微软雅黑" panose="020B0503020204020204" charset="-122"/>
                <a:sym typeface="+mn-ea"/>
              </a:rPr>
              <a:t>构建数</a:t>
            </a:r>
            <a:r>
              <a:rPr sz="2670" b="1">
                <a:latin typeface="微软雅黑" panose="020B0503020204020204" charset="-122"/>
                <a:ea typeface="微软雅黑" panose="020B0503020204020204" charset="-122"/>
                <a:cs typeface="微软雅黑" panose="020B0503020204020204" charset="-122"/>
                <a:sym typeface="+mn-ea"/>
              </a:rPr>
              <a:t>: ${</a:t>
            </a:r>
            <a:r>
              <a:rPr lang="en-US" sz="2670" b="1">
                <a:latin typeface="微软雅黑" panose="020B0503020204020204" charset="-122"/>
                <a:ea typeface="微软雅黑" panose="020B0503020204020204" charset="-122"/>
                <a:cs typeface="微软雅黑" panose="020B0503020204020204" charset="-122"/>
                <a:sym typeface="+mn-ea"/>
              </a:rPr>
              <a:t>BUILD_NUMBER</a:t>
            </a:r>
            <a:r>
              <a:rPr sz="2670" b="1">
                <a:latin typeface="微软雅黑" panose="020B0503020204020204" charset="-122"/>
                <a:ea typeface="微软雅黑" panose="020B0503020204020204" charset="-122"/>
                <a:cs typeface="微软雅黑" panose="020B0503020204020204" charset="-122"/>
                <a:sym typeface="+mn-ea"/>
              </a:rPr>
              <a:t>}</a:t>
            </a:r>
            <a:r>
              <a:rPr lang="en-US" sz="2670" b="1">
                <a:latin typeface="微软雅黑" panose="020B0503020204020204" charset="-122"/>
                <a:ea typeface="微软雅黑" panose="020B0503020204020204" charset="-122"/>
                <a:cs typeface="微软雅黑" panose="020B0503020204020204" charset="-122"/>
                <a:sym typeface="+mn-ea"/>
              </a:rPr>
              <a:t> </a:t>
            </a:r>
            <a:endParaRPr 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en-US"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部署阶段：</a:t>
            </a:r>
            <a:r>
              <a:rPr lang="en-US" altLang="zh-CN" sz="2670" b="1">
                <a:latin typeface="微软雅黑" panose="020B0503020204020204" charset="-122"/>
                <a:ea typeface="微软雅黑" panose="020B0503020204020204" charset="-122"/>
                <a:cs typeface="微软雅黑" panose="020B0503020204020204" charset="-122"/>
                <a:sym typeface="+mn-ea"/>
              </a:rPr>
              <a:t>${</a:t>
            </a:r>
            <a:r>
              <a:rPr lang="zh-CN" altLang="en-US" sz="2670" b="1">
                <a:latin typeface="微软雅黑" panose="020B0503020204020204" charset="-122"/>
                <a:ea typeface="微软雅黑" panose="020B0503020204020204" charset="-122"/>
                <a:cs typeface="微软雅黑" panose="020B0503020204020204" charset="-122"/>
                <a:sym typeface="+mn-ea"/>
              </a:rPr>
              <a:t>STAGE_NAME</a:t>
            </a:r>
            <a:r>
              <a:rPr lang="en-US" altLang="zh-CN" sz="2670" b="1">
                <a:latin typeface="微软雅黑" panose="020B0503020204020204" charset="-122"/>
                <a:ea typeface="微软雅黑" panose="020B0503020204020204" charset="-122"/>
                <a:cs typeface="微软雅黑" panose="020B0503020204020204" charset="-122"/>
                <a:sym typeface="+mn-ea"/>
              </a:rPr>
              <a:t>}</a:t>
            </a:r>
            <a:endParaRPr lang="en-US" altLang="zh-CN" sz="2670" b="1">
              <a:latin typeface="微软雅黑" panose="020B0503020204020204" charset="-122"/>
              <a:ea typeface="微软雅黑" panose="020B0503020204020204" charset="-122"/>
              <a:cs typeface="微软雅黑" panose="020B0503020204020204" charset="-122"/>
            </a:endParaRPr>
          </a:p>
          <a:p>
            <a:endParaRPr lang="zh-CN" altLang="en-US" sz="267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4439905"/>
            <a:ext cx="12190413" cy="915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TextBox 5"/>
          <p:cNvSpPr>
            <a:spLocks noChangeArrowheads="1"/>
          </p:cNvSpPr>
          <p:nvPr/>
        </p:nvSpPr>
        <p:spPr bwMode="auto">
          <a:xfrm>
            <a:off x="142875" y="4592955"/>
            <a:ext cx="4618355" cy="53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algn="ctr"/>
            <a:r>
              <a:rPr lang="zh-CN" altLang="en-US" sz="2665" dirty="0">
                <a:solidFill>
                  <a:schemeClr val="bg1"/>
                </a:solidFill>
                <a:latin typeface="微软雅黑" panose="020B0503020204020204" charset="-122"/>
                <a:ea typeface="微软雅黑" panose="020B0503020204020204" charset="-122"/>
              </a:rPr>
              <a:t>部署</a:t>
            </a:r>
            <a:r>
              <a:rPr lang="en-US" altLang="zh-CN" sz="2665" dirty="0">
                <a:solidFill>
                  <a:schemeClr val="bg1"/>
                </a:solidFill>
                <a:latin typeface="微软雅黑" panose="020B0503020204020204" charset="-122"/>
                <a:ea typeface="微软雅黑" panose="020B0503020204020204" charset="-122"/>
              </a:rPr>
              <a:t>Jenkins</a:t>
            </a:r>
            <a:r>
              <a:rPr lang="zh-CN" altLang="en-US" sz="2665" dirty="0">
                <a:solidFill>
                  <a:schemeClr val="bg1"/>
                </a:solidFill>
                <a:latin typeface="微软雅黑" panose="020B0503020204020204" charset="-122"/>
                <a:ea typeface="微软雅黑" panose="020B0503020204020204" charset="-122"/>
              </a:rPr>
              <a:t>的三种方式</a:t>
            </a:r>
            <a:endParaRPr lang="zh-CN" altLang="en-US" sz="2665" dirty="0">
              <a:solidFill>
                <a:schemeClr val="bg1"/>
              </a:solidFill>
              <a:latin typeface="微软雅黑" panose="020B0503020204020204" charset="-122"/>
              <a:ea typeface="微软雅黑" panose="020B0503020204020204" charset="-122"/>
            </a:endParaRPr>
          </a:p>
        </p:txBody>
      </p:sp>
      <p:sp>
        <p:nvSpPr>
          <p:cNvPr id="24" name="TextBox 5"/>
          <p:cNvSpPr>
            <a:spLocks noChangeArrowheads="1"/>
          </p:cNvSpPr>
          <p:nvPr/>
        </p:nvSpPr>
        <p:spPr bwMode="auto">
          <a:xfrm>
            <a:off x="7906639" y="4623712"/>
            <a:ext cx="427184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65" dirty="0">
                <a:solidFill>
                  <a:schemeClr val="bg1"/>
                </a:solidFill>
                <a:latin typeface="微软雅黑" panose="020B0503020204020204" charset="-122"/>
                <a:ea typeface="微软雅黑" panose="020B0503020204020204" charset="-122"/>
              </a:rPr>
              <a:t>Produced</a:t>
            </a:r>
            <a:r>
              <a:rPr lang="zh-CN" altLang="en-US" sz="2665" dirty="0">
                <a:solidFill>
                  <a:schemeClr val="bg1"/>
                </a:solidFill>
                <a:latin typeface="微软雅黑" panose="020B0503020204020204" charset="-122"/>
                <a:ea typeface="微软雅黑" panose="020B0503020204020204" charset="-122"/>
              </a:rPr>
              <a:t> </a:t>
            </a:r>
            <a:r>
              <a:rPr lang="en-US" altLang="zh-CN" sz="2665" dirty="0">
                <a:solidFill>
                  <a:schemeClr val="bg1"/>
                </a:solidFill>
                <a:latin typeface="微软雅黑" panose="020B0503020204020204" charset="-122"/>
                <a:ea typeface="微软雅黑" panose="020B0503020204020204" charset="-122"/>
              </a:rPr>
              <a:t>By</a:t>
            </a:r>
            <a:r>
              <a:rPr lang="zh-CN" altLang="en-US" sz="2665" dirty="0">
                <a:solidFill>
                  <a:schemeClr val="bg1"/>
                </a:solidFill>
                <a:latin typeface="微软雅黑" panose="020B0503020204020204" charset="-122"/>
                <a:ea typeface="微软雅黑" panose="020B0503020204020204" charset="-122"/>
              </a:rPr>
              <a:t> 小杨哥</a:t>
            </a:r>
            <a:endParaRPr lang="zh-CN" altLang="en-US" sz="2665" dirty="0">
              <a:solidFill>
                <a:schemeClr val="bg1"/>
              </a:solidFill>
              <a:latin typeface="微软雅黑" panose="020B0503020204020204" charset="-122"/>
              <a:ea typeface="微软雅黑" panose="020B0503020204020204" charset="-122"/>
            </a:endParaRPr>
          </a:p>
        </p:txBody>
      </p:sp>
      <p:sp>
        <p:nvSpPr>
          <p:cNvPr id="25" name="Freeform 5"/>
          <p:cNvSpPr/>
          <p:nvPr/>
        </p:nvSpPr>
        <p:spPr bwMode="auto">
          <a:xfrm rot="1855731">
            <a:off x="4094915" y="1008340"/>
            <a:ext cx="640224" cy="577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6" name="Freeform 5"/>
          <p:cNvSpPr/>
          <p:nvPr/>
        </p:nvSpPr>
        <p:spPr bwMode="auto">
          <a:xfrm rot="1855731">
            <a:off x="5415992" y="941361"/>
            <a:ext cx="341503" cy="3079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7" name="Freeform 5"/>
          <p:cNvSpPr/>
          <p:nvPr/>
        </p:nvSpPr>
        <p:spPr bwMode="auto">
          <a:xfrm rot="1855731">
            <a:off x="3108313" y="1202556"/>
            <a:ext cx="339851" cy="3064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8" name="Freeform 5"/>
          <p:cNvSpPr/>
          <p:nvPr/>
        </p:nvSpPr>
        <p:spPr bwMode="auto">
          <a:xfrm rot="1855731">
            <a:off x="6359329" y="1162215"/>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9" name="Freeform 5"/>
          <p:cNvSpPr/>
          <p:nvPr/>
        </p:nvSpPr>
        <p:spPr bwMode="auto">
          <a:xfrm rot="1855731">
            <a:off x="7487837" y="1033329"/>
            <a:ext cx="231795" cy="2089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30" name="Freeform 5"/>
          <p:cNvSpPr/>
          <p:nvPr/>
        </p:nvSpPr>
        <p:spPr bwMode="auto">
          <a:xfrm rot="1855731">
            <a:off x="8419381" y="1076584"/>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grpSp>
        <p:nvGrpSpPr>
          <p:cNvPr id="31" name="组合 30"/>
          <p:cNvGrpSpPr/>
          <p:nvPr/>
        </p:nvGrpSpPr>
        <p:grpSpPr>
          <a:xfrm>
            <a:off x="4642460" y="3604635"/>
            <a:ext cx="2811528" cy="2534911"/>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lumMod val="50000"/>
                    <a:lumOff val="50000"/>
                  </a:srgbClr>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grpSp>
      <p:grpSp>
        <p:nvGrpSpPr>
          <p:cNvPr id="35" name="71"/>
          <p:cNvGrpSpPr/>
          <p:nvPr>
            <p:custDataLst>
              <p:tags r:id="rId1"/>
            </p:custDataLst>
          </p:nvPr>
        </p:nvGrpSpPr>
        <p:grpSpPr>
          <a:xfrm>
            <a:off x="2647941" y="2077839"/>
            <a:ext cx="6683383" cy="1137067"/>
            <a:chOff x="4304043" y="1286668"/>
            <a:chExt cx="3837944" cy="2757793"/>
          </a:xfrm>
          <a:effectLst>
            <a:outerShdw blurRad="203200" dist="152400" dir="8100000" algn="tr" rotWithShape="0">
              <a:prstClr val="black">
                <a:alpha val="50000"/>
              </a:prstClr>
            </a:outerShdw>
          </a:effectLst>
        </p:grpSpPr>
        <p:sp>
          <p:nvSpPr>
            <p:cNvPr id="36" name="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73"/>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9"/>
          <p:cNvSpPr>
            <a:spLocks noChangeArrowheads="1"/>
          </p:cNvSpPr>
          <p:nvPr>
            <p:custDataLst>
              <p:tags r:id="rId2"/>
            </p:custDataLst>
          </p:nvPr>
        </p:nvSpPr>
        <p:spPr bwMode="auto">
          <a:xfrm>
            <a:off x="2740997" y="2321793"/>
            <a:ext cx="6679449" cy="7067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defRPr/>
            </a:pPr>
            <a:r>
              <a:rPr lang="zh-CN" altLang="en-US" sz="4000" b="1" kern="0" dirty="0">
                <a:solidFill>
                  <a:srgbClr val="C9394A"/>
                </a:solidFill>
                <a:latin typeface="微软雅黑" panose="020B0503020204020204" charset="-122"/>
                <a:ea typeface="微软雅黑" panose="020B0503020204020204" charset="-122"/>
              </a:rPr>
              <a:t>Jenkins快速入门</a:t>
            </a:r>
            <a:endParaRPr lang="zh-CN" altLang="en-US" sz="4000" b="1" kern="0" dirty="0">
              <a:solidFill>
                <a:srgbClr val="C9394A"/>
              </a:solidFill>
              <a:latin typeface="微软雅黑" panose="020B0503020204020204" charset="-122"/>
              <a:ea typeface="微软雅黑" panose="020B0503020204020204" charset="-122"/>
            </a:endParaRPr>
          </a:p>
        </p:txBody>
      </p:sp>
      <p:sp>
        <p:nvSpPr>
          <p:cNvPr id="18" name="圆角矩形"/>
          <p:cNvSpPr/>
          <p:nvPr/>
        </p:nvSpPr>
        <p:spPr>
          <a:xfrm>
            <a:off x="4860105" y="4558619"/>
            <a:ext cx="2399903" cy="611715"/>
          </a:xfrm>
          <a:prstGeom prst="roundRect">
            <a:avLst>
              <a:gd name="adj" fmla="val 16666"/>
            </a:avLst>
          </a:prstGeom>
          <a:noFill/>
          <a:ln w="38100" cap="flat" cmpd="sng">
            <a:noFill/>
            <a:prstDash val="solid"/>
            <a:round/>
          </a:ln>
          <a:effectLst>
            <a:outerShdw blurRad="40000" dist="20000" dir="5400000" rotWithShape="0">
              <a:srgbClr val="000000">
                <a:alpha val="37647"/>
              </a:srgbClr>
            </a:outerShdw>
          </a:effectLst>
        </p:spPr>
        <p:txBody>
          <a:bodyPr vert="horz" wrap="square" lIns="121920" tIns="60960" rIns="121920" bIns="60960" anchor="ctr" anchorCtr="0"/>
          <a:lstStyle/>
          <a:p>
            <a:pPr algn="ctr"/>
            <a:r>
              <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软件部署</a:t>
            </a:r>
            <a:endPar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 calcmode="lin" valueType="num">
                                      <p:cBhvr>
                                        <p:cTn id="33" dur="1000" fill="hold"/>
                                        <p:tgtEl>
                                          <p:spTgt spid="29"/>
                                        </p:tgtEl>
                                        <p:attrNameLst>
                                          <p:attrName>style.rotation</p:attrName>
                                        </p:attrNameLst>
                                      </p:cBhvr>
                                      <p:tavLst>
                                        <p:tav tm="0">
                                          <p:val>
                                            <p:fltVal val="90"/>
                                          </p:val>
                                        </p:tav>
                                        <p:tav tm="100000">
                                          <p:val>
                                            <p:fltVal val="0"/>
                                          </p:val>
                                        </p:tav>
                                      </p:tavLst>
                                    </p:anim>
                                    <p:animEffect transition="in" filter="fade">
                                      <p:cBhvr>
                                        <p:cTn id="34" dur="1000"/>
                                        <p:tgtEl>
                                          <p:spTgt spid="2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style.rotation</p:attrName>
                                        </p:attrNameLst>
                                      </p:cBhvr>
                                      <p:tavLst>
                                        <p:tav tm="0">
                                          <p:val>
                                            <p:fltVal val="90"/>
                                          </p:val>
                                        </p:tav>
                                        <p:tav tm="100000">
                                          <p:val>
                                            <p:fltVal val="0"/>
                                          </p:val>
                                        </p:tav>
                                      </p:tavLst>
                                    </p:anim>
                                    <p:animEffect transition="in" filter="fade">
                                      <p:cBhvr>
                                        <p:cTn id="40" dur="1000"/>
                                        <p:tgtEl>
                                          <p:spTgt spid="3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250"/>
                                        <p:tgtEl>
                                          <p:spTgt spid="22"/>
                                        </p:tgtEl>
                                      </p:cBhvr>
                                    </p:animEffect>
                                  </p:childTnLst>
                                </p:cTn>
                              </p:par>
                            </p:childTnLst>
                          </p:cTn>
                        </p:par>
                        <p:par>
                          <p:cTn id="45" fill="hold">
                            <p:stCondLst>
                              <p:cond delay="1500"/>
                            </p:stCondLst>
                            <p:childTnLst>
                              <p:par>
                                <p:cTn id="46" presetID="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23"/>
                                        </p:tgtEl>
                                      </p:cBhvr>
                                    </p:animEffect>
                                  </p:childTnLst>
                                </p:cTn>
                              </p:par>
                            </p:childTnLst>
                          </p:cTn>
                        </p:par>
                        <p:par>
                          <p:cTn id="58" fill="hold">
                            <p:stCondLst>
                              <p:cond delay="1899"/>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4"/>
                                        </p:tgtEl>
                                        <p:attrNameLst>
                                          <p:attrName>ppt_y</p:attrName>
                                        </p:attrNameLst>
                                      </p:cBhvr>
                                      <p:tavLst>
                                        <p:tav tm="0">
                                          <p:val>
                                            <p:strVal val="#ppt_y"/>
                                          </p:val>
                                        </p:tav>
                                        <p:tav tm="100000">
                                          <p:val>
                                            <p:strVal val="#ppt_y"/>
                                          </p:val>
                                        </p:tav>
                                      </p:tavLst>
                                    </p:anim>
                                    <p:anim calcmode="lin" valueType="num">
                                      <p:cBhvr>
                                        <p:cTn id="6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65" dur="500" tmFilter="0,0; .5, 1; 1, 1"/>
                                        <p:tgtEl>
                                          <p:spTgt spid="24"/>
                                        </p:tgtEl>
                                      </p:cBhvr>
                                    </p:animEffect>
                                  </p:childTnLst>
                                </p:cTn>
                              </p:par>
                            </p:childTnLst>
                          </p:cTn>
                        </p:par>
                        <p:par>
                          <p:cTn id="66" fill="hold">
                            <p:stCondLst>
                              <p:cond delay="3099"/>
                            </p:stCondLst>
                            <p:childTnLst>
                              <p:par>
                                <p:cTn id="67" presetID="55"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strVal val="#ppt_w*0.70"/>
                                          </p:val>
                                        </p:tav>
                                        <p:tav tm="100000">
                                          <p:val>
                                            <p:strVal val="#ppt_w"/>
                                          </p:val>
                                        </p:tav>
                                      </p:tavLst>
                                    </p:anim>
                                    <p:anim calcmode="lin" valueType="num">
                                      <p:cBhvr>
                                        <p:cTn id="70" dur="500" fill="hold"/>
                                        <p:tgtEl>
                                          <p:spTgt spid="35"/>
                                        </p:tgtEl>
                                        <p:attrNameLst>
                                          <p:attrName>ppt_h</p:attrName>
                                        </p:attrNameLst>
                                      </p:cBhvr>
                                      <p:tavLst>
                                        <p:tav tm="0">
                                          <p:val>
                                            <p:strVal val="#ppt_h"/>
                                          </p:val>
                                        </p:tav>
                                        <p:tav tm="100000">
                                          <p:val>
                                            <p:strVal val="#ppt_h"/>
                                          </p:val>
                                        </p:tav>
                                      </p:tavLst>
                                    </p:anim>
                                    <p:animEffect transition="in" filter="fade">
                                      <p:cBhvr>
                                        <p:cTn id="71" dur="500"/>
                                        <p:tgtEl>
                                          <p:spTgt spid="35"/>
                                        </p:tgtEl>
                                      </p:cBhvr>
                                    </p:animEffect>
                                  </p:childTnLst>
                                </p:cTn>
                              </p:par>
                            </p:childTnLst>
                          </p:cTn>
                        </p:par>
                        <p:par>
                          <p:cTn id="72" fill="hold">
                            <p:stCondLst>
                              <p:cond delay="3599"/>
                            </p:stCondLst>
                            <p:childTnLst>
                              <p:par>
                                <p:cTn id="73" presetID="16" presetClass="entr" presetSubtype="2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1000"/>
                                        <p:tgtEl>
                                          <p:spTgt spid="38"/>
                                        </p:tgtEl>
                                      </p:cBhvr>
                                    </p:animEffect>
                                  </p:childTnLst>
                                </p:cTn>
                              </p:par>
                            </p:childTnLst>
                          </p:cTn>
                        </p:par>
                        <p:par>
                          <p:cTn id="76" fill="hold">
                            <p:stCondLst>
                              <p:cond delay="4599"/>
                            </p:stCondLst>
                            <p:childTnLst>
                              <p:par>
                                <p:cTn id="77" presetID="18" presetClass="entr" presetSubtype="1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strips(downLeft)">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utoUpdateAnimBg="0"/>
      <p:bldP spid="24" grpId="0" bldLvl="0" autoUpdateAnimBg="0"/>
      <p:bldP spid="25" grpId="0" bldLvl="0" animBg="1"/>
      <p:bldP spid="26" grpId="0" bldLvl="0" animBg="1"/>
      <p:bldP spid="27" grpId="0" bldLvl="0" animBg="1"/>
      <p:bldP spid="28" grpId="0" bldLvl="0" animBg="1"/>
      <p:bldP spid="29" grpId="0" bldLvl="0" animBg="1"/>
      <p:bldP spid="30" grpId="0" bldLvl="0" animBg="1"/>
      <p:bldP spid="38" grpId="0"/>
      <p:bldP spid="18" grpId="0" bldLvl="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uFillTx/>
                <a:latin typeface="微软雅黑" panose="020B0503020204020204" charset="-122"/>
                <a:ea typeface="微软雅黑" panose="020B0503020204020204" charset="-122"/>
                <a:sym typeface="+mn-ea"/>
              </a:rPr>
              <a:t>构建页面信息展示</a:t>
            </a:r>
            <a:endParaRPr lang="zh-CN" altLang="en-US" sz="4000" b="1">
              <a:solidFill>
                <a:srgbClr val="C9394A"/>
              </a:solidFill>
              <a:uFillTx/>
              <a:latin typeface="微软雅黑" panose="020B0503020204020204" charset="-122"/>
              <a:ea typeface="微软雅黑" panose="020B0503020204020204" charset="-122"/>
              <a:sym typeface="+mn-ea"/>
            </a:endParaRPr>
          </a:p>
        </p:txBody>
      </p:sp>
      <p:sp>
        <p:nvSpPr>
          <p:cNvPr id="4" name="文本框 3"/>
          <p:cNvSpPr txBox="1"/>
          <p:nvPr/>
        </p:nvSpPr>
        <p:spPr>
          <a:xfrm>
            <a:off x="2063750" y="1530985"/>
            <a:ext cx="8077200" cy="3795395"/>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1</a:t>
            </a:r>
            <a:r>
              <a:rPr lang="zh-CN" altLang="en-US" sz="2670" b="1">
                <a:latin typeface="微软雅黑" panose="020B0503020204020204" charset="-122"/>
                <a:ea typeface="微软雅黑" panose="020B0503020204020204" charset="-122"/>
                <a:cs typeface="微软雅黑" panose="020B0503020204020204" charset="-122"/>
                <a:sym typeface="+mn-ea"/>
              </a:rPr>
              <a:t>、当前的构建用户，安装插件：</a:t>
            </a:r>
            <a:r>
              <a:rPr lang="en-US" altLang="zh-CN" sz="2670" b="1">
                <a:latin typeface="微软雅黑" panose="020B0503020204020204" charset="-122"/>
                <a:ea typeface="微软雅黑" panose="020B0503020204020204" charset="-122"/>
                <a:cs typeface="微软雅黑" panose="020B0503020204020204" charset="-122"/>
                <a:sym typeface="+mn-ea"/>
              </a:rPr>
              <a:t>build user vars</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wrap([$class: 'BuildUser']) {</a:t>
            </a:r>
            <a:r>
              <a:rPr lang="en-US" altLang="zh-CN" sz="2670" b="1">
                <a:latin typeface="微软雅黑" panose="020B0503020204020204" charset="-122"/>
                <a:ea typeface="微软雅黑" panose="020B0503020204020204" charset="-122"/>
                <a:cs typeface="微软雅黑" panose="020B0503020204020204" charset="-122"/>
                <a:sym typeface="+mn-ea"/>
              </a:rPr>
              <a:t> echo </a:t>
            </a:r>
            <a:r>
              <a:rPr lang="zh-CN" altLang="en-US" sz="2670" b="1">
                <a:latin typeface="微软雅黑" panose="020B0503020204020204" charset="-122"/>
                <a:ea typeface="微软雅黑" panose="020B0503020204020204" charset="-122"/>
                <a:cs typeface="微软雅黑" panose="020B0503020204020204" charset="-122"/>
                <a:sym typeface="+mn-ea"/>
              </a:rPr>
              <a:t>"</a:t>
            </a:r>
            <a:r>
              <a:rPr lang="en-US" altLang="zh-CN" sz="2670" b="1">
                <a:latin typeface="微软雅黑" panose="020B0503020204020204" charset="-122"/>
                <a:ea typeface="微软雅黑" panose="020B0503020204020204" charset="-122"/>
                <a:cs typeface="微软雅黑" panose="020B0503020204020204" charset="-122"/>
                <a:sym typeface="+mn-ea"/>
              </a:rPr>
              <a:t>${BUILD_USER}</a:t>
            </a:r>
            <a:r>
              <a:rPr lang="zh-CN" altLang="en-US" sz="2670" b="1">
                <a:latin typeface="微软雅黑" panose="020B0503020204020204" charset="-122"/>
                <a:ea typeface="微软雅黑" panose="020B0503020204020204" charset="-122"/>
                <a:cs typeface="微软雅黑" panose="020B0503020204020204" charset="-122"/>
                <a:sym typeface="+mn-ea"/>
              </a:rPr>
              <a:t>"</a:t>
            </a:r>
            <a:r>
              <a:rPr lang="en-US" altLang="zh-CN" sz="2670" b="1">
                <a:latin typeface="微软雅黑" panose="020B0503020204020204" charset="-122"/>
                <a:ea typeface="微软雅黑" panose="020B0503020204020204" charset="-122"/>
                <a:cs typeface="微软雅黑" panose="020B0503020204020204" charset="-122"/>
                <a:sym typeface="+mn-ea"/>
              </a:rPr>
              <a:t>} </a:t>
            </a:r>
            <a:endParaRPr lang="en-US" altLang="zh-CN" sz="2670" b="1">
              <a:latin typeface="微软雅黑" panose="020B0503020204020204" charset="-122"/>
              <a:ea typeface="微软雅黑" panose="020B0503020204020204" charset="-122"/>
              <a:cs typeface="微软雅黑" panose="020B0503020204020204" charset="-122"/>
              <a:sym typeface="+mn-ea"/>
            </a:endParaRPr>
          </a:p>
          <a:p>
            <a:pPr marL="0" indent="0">
              <a:buNone/>
            </a:pPr>
            <a:endParaRPr lang="en-US" altLang="zh-CN"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2</a:t>
            </a:r>
            <a:r>
              <a:rPr lang="zh-CN" altLang="en-US" sz="2670" b="1">
                <a:latin typeface="微软雅黑" panose="020B0503020204020204" charset="-122"/>
                <a:ea typeface="微软雅黑" panose="020B0503020204020204" charset="-122"/>
                <a:cs typeface="微软雅黑" panose="020B0503020204020204" charset="-122"/>
                <a:sym typeface="+mn-ea"/>
              </a:rPr>
              <a:t>、显示当前构建的描述信息</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currentBuild.description = "这个是自定义的构建搭述信息"</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3</a:t>
            </a:r>
            <a:r>
              <a:rPr lang="zh-CN" altLang="en-US" sz="2670" b="1">
                <a:latin typeface="微软雅黑" panose="020B0503020204020204" charset="-122"/>
                <a:ea typeface="微软雅黑" panose="020B0503020204020204" charset="-122"/>
                <a:cs typeface="微软雅黑" panose="020B0503020204020204" charset="-122"/>
                <a:sym typeface="+mn-ea"/>
              </a:rPr>
              <a:t>、显示</a:t>
            </a:r>
            <a:r>
              <a:rPr sz="2670" b="1">
                <a:latin typeface="微软雅黑" panose="020B0503020204020204" charset="-122"/>
                <a:ea typeface="微软雅黑" panose="020B0503020204020204" charset="-122"/>
                <a:cs typeface="微软雅黑" panose="020B0503020204020204" charset="-122"/>
                <a:sym typeface="+mn-ea"/>
              </a:rPr>
              <a:t>当前构建的显示名称</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currentBuild.displayName = 'Build #123'</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en-US" altLang="zh-CN" b="1">
              <a:latin typeface="微软雅黑" panose="020B0503020204020204" charset="-122"/>
              <a:ea typeface="微软雅黑" panose="020B0503020204020204" charset="-122"/>
              <a:cs typeface="微软雅黑" panose="020B0503020204020204" charset="-122"/>
            </a:endParaRPr>
          </a:p>
          <a:p>
            <a:endParaRPr lang="zh-CN" altLang="en-US"/>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rPr>
              <a:t>生成声明性指令</a:t>
            </a:r>
            <a:endParaRPr lang="zh-CN" sz="4000" b="1">
              <a:solidFill>
                <a:srgbClr val="C9394A"/>
              </a:solidFill>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1577340" y="1600200"/>
            <a:ext cx="10019030" cy="4526280"/>
          </a:xfrm>
        </p:spPr>
        <p:txBody>
          <a:bodyPr/>
          <a:p>
            <a:pPr marL="0" indent="0">
              <a:buNone/>
            </a:pPr>
            <a:endParaRPr sz="267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1199515" y="1484630"/>
            <a:ext cx="5267325" cy="4438650"/>
          </a:xfrm>
          <a:prstGeom prst="rect">
            <a:avLst/>
          </a:prstGeom>
        </p:spPr>
      </p:pic>
      <p:pic>
        <p:nvPicPr>
          <p:cNvPr id="5" name="图片 4"/>
          <p:cNvPicPr>
            <a:picLocks noChangeAspect="1"/>
          </p:cNvPicPr>
          <p:nvPr/>
        </p:nvPicPr>
        <p:blipFill>
          <a:blip r:embed="rId2"/>
          <a:stretch>
            <a:fillRect/>
          </a:stretch>
        </p:blipFill>
        <p:spPr>
          <a:xfrm>
            <a:off x="6671945" y="1556385"/>
            <a:ext cx="4123055" cy="35204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cs typeface="微软雅黑" panose="020B0503020204020204" charset="-122"/>
                <a:sym typeface="+mn-ea"/>
              </a:rPr>
              <a:t>计划任务</a:t>
            </a:r>
            <a:endParaRPr lang="zh-CN" sz="4000"/>
          </a:p>
        </p:txBody>
      </p:sp>
      <p:pic>
        <p:nvPicPr>
          <p:cNvPr id="6" name="内容占位符 3"/>
          <p:cNvPicPr>
            <a:picLocks noChangeAspect="1"/>
          </p:cNvPicPr>
          <p:nvPr/>
        </p:nvPicPr>
        <p:blipFill>
          <a:blip r:embed="rId1"/>
          <a:stretch>
            <a:fillRect/>
          </a:stretch>
        </p:blipFill>
        <p:spPr>
          <a:xfrm>
            <a:off x="3285490" y="1412240"/>
            <a:ext cx="5255895" cy="1313815"/>
          </a:xfrm>
          <a:prstGeom prst="rect">
            <a:avLst/>
          </a:prstGeom>
          <a:noFill/>
          <a:ln w="9525">
            <a:noFill/>
          </a:ln>
        </p:spPr>
      </p:pic>
      <p:pic>
        <p:nvPicPr>
          <p:cNvPr id="7" name="图片 6"/>
          <p:cNvPicPr>
            <a:picLocks noChangeAspect="1"/>
          </p:cNvPicPr>
          <p:nvPr/>
        </p:nvPicPr>
        <p:blipFill>
          <a:blip r:embed="rId2"/>
          <a:stretch>
            <a:fillRect/>
          </a:stretch>
        </p:blipFill>
        <p:spPr>
          <a:xfrm>
            <a:off x="3288030" y="2780665"/>
            <a:ext cx="5200015" cy="34328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9600" y="274955"/>
            <a:ext cx="10972800" cy="941705"/>
          </a:xfrm>
        </p:spPr>
        <p:txBody>
          <a:bodyPr/>
          <a:p>
            <a:r>
              <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rPr>
              <a:t>并行执行</a:t>
            </a:r>
            <a:endParaRPr lang="zh-CN" altLang="en-US" sz="4000"/>
          </a:p>
        </p:txBody>
      </p:sp>
      <p:sp>
        <p:nvSpPr>
          <p:cNvPr id="3" name="内容占位符 2"/>
          <p:cNvSpPr>
            <a:spLocks noGrp="1"/>
          </p:cNvSpPr>
          <p:nvPr>
            <p:ph idx="1"/>
          </p:nvPr>
        </p:nvSpPr>
        <p:spPr>
          <a:xfrm>
            <a:off x="622935" y="1268730"/>
            <a:ext cx="10972800" cy="4525963"/>
          </a:xfrm>
        </p:spPr>
        <p:txBody>
          <a:bodyPr/>
          <a:p>
            <a:pPr marL="0" indent="0">
              <a:buNone/>
            </a:pPr>
            <a:r>
              <a:rPr lang="en-US" altLang="zh-CN" sz="2670">
                <a:latin typeface="微软雅黑" panose="020B0503020204020204" charset="-122"/>
                <a:ea typeface="微软雅黑" panose="020B0503020204020204" charset="-122"/>
                <a:cs typeface="微软雅黑" panose="020B0503020204020204" charset="-122"/>
                <a:sym typeface="+mn-ea"/>
              </a:rPr>
              <a:t> </a:t>
            </a:r>
            <a:r>
              <a:rPr lang="zh-CN" altLang="en-US" sz="2670">
                <a:latin typeface="微软雅黑" panose="020B0503020204020204" charset="-122"/>
                <a:ea typeface="微软雅黑" panose="020B0503020204020204" charset="-122"/>
                <a:cs typeface="微软雅黑" panose="020B0503020204020204" charset="-122"/>
                <a:sym typeface="+mn-ea"/>
              </a:rPr>
              <a:t>并行执行使用</a:t>
            </a:r>
            <a:r>
              <a:rPr lang="en-US" altLang="zh-CN" sz="2670">
                <a:latin typeface="微软雅黑" panose="020B0503020204020204" charset="-122"/>
                <a:ea typeface="微软雅黑" panose="020B0503020204020204" charset="-122"/>
                <a:cs typeface="微软雅黑" panose="020B0503020204020204" charset="-122"/>
                <a:sym typeface="+mn-ea"/>
              </a:rPr>
              <a:t>parallel</a:t>
            </a:r>
            <a:r>
              <a:rPr lang="zh-CN" altLang="en-US" sz="2670">
                <a:latin typeface="微软雅黑" panose="020B0503020204020204" charset="-122"/>
                <a:ea typeface="微软雅黑" panose="020B0503020204020204" charset="-122"/>
                <a:cs typeface="微软雅黑" panose="020B0503020204020204" charset="-122"/>
                <a:sym typeface="+mn-ea"/>
              </a:rPr>
              <a:t>语法</a:t>
            </a:r>
            <a:r>
              <a:rPr lang="en-US" altLang="zh-CN">
                <a:sym typeface="+mn-ea"/>
              </a:rPr>
              <a:t>                 </a:t>
            </a:r>
            <a:r>
              <a:rPr lang="zh-CN" altLang="en-US">
                <a:sym typeface="+mn-ea"/>
              </a:rPr>
              <a:t> </a:t>
            </a:r>
            <a:endParaRPr lang="zh-CN" altLang="en-US"/>
          </a:p>
          <a:p>
            <a:pPr marL="0" indent="0">
              <a:buNone/>
            </a:pPr>
            <a:endParaRPr lang="en-US" altLang="zh-CN"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4799965" y="1181100"/>
            <a:ext cx="5873750" cy="44958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sym typeface="+mn-ea"/>
              </a:rPr>
              <a:t>蓝海项目</a:t>
            </a:r>
            <a:endParaRPr lang="zh-CN" altLang="en-US" sz="4000" b="1">
              <a:solidFill>
                <a:srgbClr val="C9394A"/>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p:txBody>
          <a:bodyPr/>
          <a:p>
            <a:pPr marL="0" indent="0">
              <a:buNone/>
            </a:pPr>
            <a:r>
              <a:rPr lang="en-US" altLang="zh-CN" sz="2670" b="1">
                <a:latin typeface="微软雅黑" panose="020B0503020204020204" charset="-122"/>
                <a:ea typeface="微软雅黑" panose="020B0503020204020204" charset="-122"/>
                <a:cs typeface="微软雅黑" panose="020B0503020204020204" charset="-122"/>
              </a:rPr>
              <a:t>          # </a:t>
            </a:r>
            <a:r>
              <a:rPr lang="zh-CN" altLang="en-US" sz="2670" b="1">
                <a:latin typeface="微软雅黑" panose="020B0503020204020204" charset="-122"/>
                <a:ea typeface="微软雅黑" panose="020B0503020204020204" charset="-122"/>
                <a:cs typeface="微软雅黑" panose="020B0503020204020204" charset="-122"/>
              </a:rPr>
              <a:t>安装插件blue ocean</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5" name="图片 4"/>
          <p:cNvPicPr>
            <a:picLocks noChangeAspect="1"/>
          </p:cNvPicPr>
          <p:nvPr/>
        </p:nvPicPr>
        <p:blipFill>
          <a:blip r:embed="rId1"/>
          <a:stretch>
            <a:fillRect/>
          </a:stretch>
        </p:blipFill>
        <p:spPr>
          <a:xfrm>
            <a:off x="1700530" y="2060575"/>
            <a:ext cx="3332480" cy="3122295"/>
          </a:xfrm>
          <a:prstGeom prst="rect">
            <a:avLst/>
          </a:prstGeom>
        </p:spPr>
      </p:pic>
      <p:pic>
        <p:nvPicPr>
          <p:cNvPr id="6" name="图片 5"/>
          <p:cNvPicPr>
            <a:picLocks noChangeAspect="1"/>
          </p:cNvPicPr>
          <p:nvPr/>
        </p:nvPicPr>
        <p:blipFill>
          <a:blip r:embed="rId2"/>
          <a:stretch>
            <a:fillRect/>
          </a:stretch>
        </p:blipFill>
        <p:spPr>
          <a:xfrm>
            <a:off x="5050790" y="2132965"/>
            <a:ext cx="3798570" cy="311594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9600" y="274955"/>
            <a:ext cx="10972800" cy="941705"/>
          </a:xfrm>
        </p:spPr>
        <p:txBody>
          <a:bodyPr/>
          <a:p>
            <a:r>
              <a:rPr lang="en-US" altLang="zh-CN" sz="4000" b="1">
                <a:solidFill>
                  <a:srgbClr val="C9394A"/>
                </a:solidFill>
                <a:latin typeface="微软雅黑" panose="020B0503020204020204" charset="-122"/>
                <a:ea typeface="微软雅黑" panose="020B0503020204020204" charset="-122"/>
                <a:cs typeface="微软雅黑" panose="020B0503020204020204" charset="-122"/>
                <a:sym typeface="+mn-ea"/>
              </a:rPr>
              <a:t>when</a:t>
            </a:r>
            <a:r>
              <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rPr>
              <a:t>语法</a:t>
            </a:r>
            <a:r>
              <a:rPr lang="en-US" altLang="zh-CN" sz="4000" b="1">
                <a:solidFill>
                  <a:srgbClr val="C9394A"/>
                </a:solidFill>
                <a:latin typeface="微软雅黑" panose="020B0503020204020204" charset="-122"/>
                <a:ea typeface="微软雅黑" panose="020B0503020204020204" charset="-122"/>
                <a:cs typeface="微软雅黑" panose="020B0503020204020204" charset="-122"/>
                <a:sym typeface="+mn-ea"/>
              </a:rPr>
              <a:t>-1</a:t>
            </a:r>
            <a:endParaRPr lang="en-US" altLang="zh-CN" sz="4000" b="1">
              <a:solidFill>
                <a:srgbClr val="C9394A"/>
              </a:solidFill>
              <a:latin typeface="微软雅黑" panose="020B0503020204020204" charset="-122"/>
              <a:ea typeface="微软雅黑" panose="020B0503020204020204" charset="-122"/>
              <a:cs typeface="微软雅黑" panose="020B0503020204020204" charset="-122"/>
              <a:sym typeface="+mn-ea"/>
            </a:endParaRPr>
          </a:p>
        </p:txBody>
      </p:sp>
      <p:sp>
        <p:nvSpPr>
          <p:cNvPr id="6" name="文本框 5"/>
          <p:cNvSpPr txBox="1"/>
          <p:nvPr/>
        </p:nvSpPr>
        <p:spPr>
          <a:xfrm>
            <a:off x="1199515" y="1340485"/>
            <a:ext cx="4064000" cy="4605020"/>
          </a:xfrm>
          <a:prstGeom prst="rect">
            <a:avLst/>
          </a:prstGeom>
          <a:noFill/>
        </p:spPr>
        <p:txBody>
          <a:bodyPr wrap="square" rtlCol="0">
            <a:spAutoFit/>
          </a:bodyPr>
          <a:p>
            <a:pPr marL="0" indent="0">
              <a:buNone/>
            </a:pPr>
            <a:r>
              <a:rPr lang="en-US" sz="2670" b="1">
                <a:latin typeface="微软雅黑" panose="020B0503020204020204" charset="-122"/>
                <a:ea typeface="微软雅黑" panose="020B0503020204020204" charset="-122"/>
                <a:cs typeface="微软雅黑" panose="020B0503020204020204" charset="-122"/>
                <a:sym typeface="+mn-ea"/>
              </a:rPr>
              <a:t>when: </a:t>
            </a:r>
            <a:r>
              <a:rPr lang="zh-CN" altLang="en-US" sz="2670" b="1">
                <a:latin typeface="微软雅黑" panose="020B0503020204020204" charset="-122"/>
                <a:ea typeface="微软雅黑" panose="020B0503020204020204" charset="-122"/>
                <a:cs typeface="微软雅黑" panose="020B0503020204020204" charset="-122"/>
                <a:sym typeface="+mn-ea"/>
              </a:rPr>
              <a:t>根据条件判断流水线的执行</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endParaRPr sz="2670" b="1">
              <a:latin typeface="微软雅黑" panose="020B0503020204020204" charset="-122"/>
              <a:ea typeface="微软雅黑" panose="020B0503020204020204" charset="-122"/>
              <a:cs typeface="微软雅黑" panose="020B0503020204020204" charset="-122"/>
              <a:sym typeface="+mn-ea"/>
            </a:endParaRPr>
          </a:p>
          <a:p>
            <a:pPr marL="0" indent="0">
              <a:buNone/>
            </a:pPr>
            <a:r>
              <a:rPr sz="2670" b="1">
                <a:latin typeface="微软雅黑" panose="020B0503020204020204" charset="-122"/>
                <a:ea typeface="微软雅黑" panose="020B0503020204020204" charset="-122"/>
                <a:cs typeface="微软雅黑" panose="020B0503020204020204" charset="-122"/>
                <a:sym typeface="+mn-ea"/>
              </a:rPr>
              <a:t>anyOf</a:t>
            </a:r>
            <a:r>
              <a:rPr lang="en-US"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多个条件中任意一个满足时则执行相应的操作</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endParaRPr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expression: 用于执行自定义表达式并检查其返回值是否为真</a:t>
            </a:r>
            <a:endParaRPr lang="zh-CN" altLang="en-US" sz="2670" b="1">
              <a:latin typeface="微软雅黑" panose="020B0503020204020204" charset="-122"/>
              <a:ea typeface="微软雅黑" panose="020B0503020204020204" charset="-122"/>
              <a:cs typeface="微软雅黑" panose="020B0503020204020204" charset="-122"/>
              <a:sym typeface="+mn-ea"/>
            </a:endParaRPr>
          </a:p>
          <a:p>
            <a:endParaRPr lang="zh-CN" altLang="en-US" sz="2670"/>
          </a:p>
        </p:txBody>
      </p:sp>
      <p:pic>
        <p:nvPicPr>
          <p:cNvPr id="5" name="图片 4"/>
          <p:cNvPicPr>
            <a:picLocks noChangeAspect="1"/>
          </p:cNvPicPr>
          <p:nvPr/>
        </p:nvPicPr>
        <p:blipFill>
          <a:blip r:embed="rId1"/>
          <a:stretch>
            <a:fillRect/>
          </a:stretch>
        </p:blipFill>
        <p:spPr>
          <a:xfrm>
            <a:off x="5520055" y="1340485"/>
            <a:ext cx="5184140" cy="498792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9600" y="274955"/>
            <a:ext cx="10972800" cy="941705"/>
          </a:xfrm>
        </p:spPr>
        <p:txBody>
          <a:bodyPr/>
          <a:p>
            <a:r>
              <a:rPr lang="en-US" altLang="zh-CN" sz="4000" b="1">
                <a:solidFill>
                  <a:srgbClr val="C9394A"/>
                </a:solidFill>
                <a:latin typeface="微软雅黑" panose="020B0503020204020204" charset="-122"/>
                <a:ea typeface="微软雅黑" panose="020B0503020204020204" charset="-122"/>
                <a:cs typeface="微软雅黑" panose="020B0503020204020204" charset="-122"/>
                <a:sym typeface="+mn-ea"/>
              </a:rPr>
              <a:t>when</a:t>
            </a:r>
            <a:r>
              <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rPr>
              <a:t>语法</a:t>
            </a:r>
            <a:r>
              <a:rPr lang="en-US" altLang="zh-CN" sz="4000" b="1">
                <a:solidFill>
                  <a:srgbClr val="C9394A"/>
                </a:solidFill>
                <a:latin typeface="微软雅黑" panose="020B0503020204020204" charset="-122"/>
                <a:ea typeface="微软雅黑" panose="020B0503020204020204" charset="-122"/>
                <a:cs typeface="微软雅黑" panose="020B0503020204020204" charset="-122"/>
                <a:sym typeface="+mn-ea"/>
              </a:rPr>
              <a:t>-2</a:t>
            </a:r>
            <a:endParaRPr lang="en-US" altLang="zh-CN" sz="4000" b="1">
              <a:solidFill>
                <a:srgbClr val="C9394A"/>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1"/>
          <a:stretch>
            <a:fillRect/>
          </a:stretch>
        </p:blipFill>
        <p:spPr>
          <a:xfrm>
            <a:off x="4439920" y="1268730"/>
            <a:ext cx="6048375" cy="3962400"/>
          </a:xfrm>
          <a:prstGeom prst="rect">
            <a:avLst/>
          </a:prstGeom>
        </p:spPr>
      </p:pic>
      <p:sp>
        <p:nvSpPr>
          <p:cNvPr id="6" name="文本框 5"/>
          <p:cNvSpPr txBox="1"/>
          <p:nvPr/>
        </p:nvSpPr>
        <p:spPr>
          <a:xfrm>
            <a:off x="479425" y="1268730"/>
            <a:ext cx="3926840" cy="1850390"/>
          </a:xfrm>
          <a:prstGeom prst="rect">
            <a:avLst/>
          </a:prstGeom>
          <a:noFill/>
        </p:spPr>
        <p:txBody>
          <a:bodyPr wrap="square" rtlCol="0">
            <a:noAutofit/>
          </a:bodyPr>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equals expected: 用于</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比较两个值是否相等</a:t>
            </a:r>
            <a:endParaRPr lang="zh-CN" altLang="en-US" sz="2670" b="1">
              <a:latin typeface="微软雅黑" panose="020B0503020204020204" charset="-122"/>
              <a:ea typeface="微软雅黑" panose="020B0503020204020204" charset="-122"/>
              <a:cs typeface="微软雅黑" panose="020B0503020204020204" charset="-122"/>
            </a:endParaRPr>
          </a:p>
          <a:p>
            <a:endParaRPr lang="zh-CN" altLang="en-US" sz="267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609600" y="274955"/>
            <a:ext cx="10972800" cy="720090"/>
          </a:xfrm>
        </p:spPr>
        <p:txBody>
          <a:bodyPr/>
          <a:p>
            <a:r>
              <a:rPr lang="en-US" altLang="zh-CN" sz="4000" b="1">
                <a:solidFill>
                  <a:srgbClr val="C9394A"/>
                </a:solidFill>
                <a:latin typeface="微软雅黑" panose="020B0503020204020204" charset="-122"/>
                <a:ea typeface="微软雅黑" panose="020B0503020204020204" charset="-122"/>
                <a:cs typeface="微软雅黑" panose="020B0503020204020204" charset="-122"/>
                <a:sym typeface="+mn-ea"/>
              </a:rPr>
              <a:t>input</a:t>
            </a:r>
            <a:r>
              <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rPr>
              <a:t>使用</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endParaRPr>
          </a:p>
        </p:txBody>
      </p:sp>
      <p:pic>
        <p:nvPicPr>
          <p:cNvPr id="5" name="图片 4"/>
          <p:cNvPicPr>
            <a:picLocks noChangeAspect="1"/>
          </p:cNvPicPr>
          <p:nvPr/>
        </p:nvPicPr>
        <p:blipFill>
          <a:blip r:embed="rId1"/>
          <a:stretch>
            <a:fillRect/>
          </a:stretch>
        </p:blipFill>
        <p:spPr>
          <a:xfrm>
            <a:off x="3693795" y="1323975"/>
            <a:ext cx="7952105" cy="4585335"/>
          </a:xfrm>
          <a:prstGeom prst="rect">
            <a:avLst/>
          </a:prstGeom>
        </p:spPr>
      </p:pic>
      <p:sp>
        <p:nvSpPr>
          <p:cNvPr id="6" name="文本框 5"/>
          <p:cNvSpPr txBox="1"/>
          <p:nvPr/>
        </p:nvSpPr>
        <p:spPr>
          <a:xfrm>
            <a:off x="654050" y="1268730"/>
            <a:ext cx="3122930" cy="941705"/>
          </a:xfrm>
          <a:prstGeom prst="rect">
            <a:avLst/>
          </a:prstGeom>
          <a:noFill/>
        </p:spPr>
        <p:txBody>
          <a:bodyPr wrap="square" rtlCol="0">
            <a:noAutofit/>
          </a:bodyPr>
          <a:p>
            <a:pPr marL="0" indent="0">
              <a:buNone/>
            </a:pPr>
            <a:r>
              <a:rPr lang="zh-CN" sz="2670" b="1">
                <a:latin typeface="微软雅黑" panose="020B0503020204020204" charset="-122"/>
                <a:ea typeface="微软雅黑" panose="020B0503020204020204" charset="-122"/>
                <a:cs typeface="微软雅黑" panose="020B0503020204020204" charset="-122"/>
                <a:sym typeface="+mn-ea"/>
              </a:rPr>
              <a:t>使用</a:t>
            </a:r>
            <a:r>
              <a:rPr lang="en-US" altLang="zh-CN" sz="2670" b="1">
                <a:latin typeface="微软雅黑" panose="020B0503020204020204" charset="-122"/>
                <a:ea typeface="微软雅黑" panose="020B0503020204020204" charset="-122"/>
                <a:cs typeface="微软雅黑" panose="020B0503020204020204" charset="-122"/>
                <a:sym typeface="+mn-ea"/>
              </a:rPr>
              <a:t>input</a:t>
            </a:r>
            <a:r>
              <a:rPr lang="zh-CN" altLang="en-US" sz="2670" b="1">
                <a:latin typeface="微软雅黑" panose="020B0503020204020204" charset="-122"/>
                <a:ea typeface="微软雅黑" panose="020B0503020204020204" charset="-122"/>
                <a:cs typeface="微软雅黑" panose="020B0503020204020204" charset="-122"/>
                <a:sym typeface="+mn-ea"/>
              </a:rPr>
              <a:t>可以对</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构建进行审核发布</a:t>
            </a:r>
            <a:r>
              <a:rPr lang="en-US" altLang="zh-CN" sz="2670" b="1">
                <a:latin typeface="微软雅黑" panose="020B0503020204020204" charset="-122"/>
                <a:ea typeface="微软雅黑" panose="020B0503020204020204" charset="-122"/>
                <a:cs typeface="微软雅黑" panose="020B0503020204020204" charset="-122"/>
                <a:sym typeface="+mn-ea"/>
              </a:rPr>
              <a:t> </a:t>
            </a:r>
            <a:r>
              <a:rPr lang="en-US" altLang="zh-CN" b="1">
                <a:latin typeface="微软雅黑" panose="020B0503020204020204" charset="-122"/>
                <a:ea typeface="微软雅黑" panose="020B0503020204020204" charset="-122"/>
                <a:cs typeface="微软雅黑" panose="020B0503020204020204" charset="-122"/>
                <a:sym typeface="+mn-ea"/>
              </a:rPr>
              <a:t> </a:t>
            </a:r>
            <a:r>
              <a:rPr lang="en-US" altLang="zh-CN">
                <a:sym typeface="+mn-ea"/>
              </a:rPr>
              <a:t>       </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sz="4000" b="1">
                <a:solidFill>
                  <a:srgbClr val="C9394A"/>
                </a:solidFill>
                <a:latin typeface="微软雅黑" panose="020B0503020204020204" charset="-122"/>
                <a:ea typeface="微软雅黑" panose="020B0503020204020204" charset="-122"/>
                <a:sym typeface="+mn-ea"/>
              </a:rPr>
              <a:t>Groovy postbuild</a:t>
            </a:r>
            <a:endParaRPr lang="zh-CN" altLang="en-US" sz="4000" b="1">
              <a:solidFill>
                <a:srgbClr val="C9394A"/>
              </a:solidFill>
              <a:latin typeface="微软雅黑" panose="020B0503020204020204" charset="-122"/>
              <a:ea typeface="微软雅黑" panose="020B0503020204020204" charset="-122"/>
              <a:sym typeface="+mn-ea"/>
            </a:endParaRPr>
          </a:p>
        </p:txBody>
      </p:sp>
      <p:pic>
        <p:nvPicPr>
          <p:cNvPr id="4" name="图片 3"/>
          <p:cNvPicPr>
            <a:picLocks noChangeAspect="1"/>
          </p:cNvPicPr>
          <p:nvPr/>
        </p:nvPicPr>
        <p:blipFill>
          <a:blip r:embed="rId1"/>
          <a:stretch>
            <a:fillRect/>
          </a:stretch>
        </p:blipFill>
        <p:spPr>
          <a:xfrm>
            <a:off x="2703830" y="3646170"/>
            <a:ext cx="6750050" cy="1295400"/>
          </a:xfrm>
          <a:prstGeom prst="rect">
            <a:avLst/>
          </a:prstGeom>
        </p:spPr>
      </p:pic>
      <p:sp>
        <p:nvSpPr>
          <p:cNvPr id="5" name="文本框 4"/>
          <p:cNvSpPr txBox="1"/>
          <p:nvPr/>
        </p:nvSpPr>
        <p:spPr>
          <a:xfrm>
            <a:off x="2813050" y="1797050"/>
            <a:ext cx="7013575" cy="1518285"/>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Groovy 脚本作为构建后操作</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安装插件Groovy </a:t>
            </a:r>
            <a:r>
              <a:rPr lang="en-US" altLang="zh-CN" sz="2670" b="1">
                <a:latin typeface="微软雅黑" panose="020B0503020204020204" charset="-122"/>
                <a:ea typeface="微软雅黑" panose="020B0503020204020204" charset="-122"/>
                <a:cs typeface="微软雅黑" panose="020B0503020204020204" charset="-122"/>
                <a:sym typeface="+mn-ea"/>
              </a:rPr>
              <a:t>p</a:t>
            </a:r>
            <a:r>
              <a:rPr lang="zh-CN" altLang="en-US" sz="2670" b="1">
                <a:latin typeface="微软雅黑" panose="020B0503020204020204" charset="-122"/>
                <a:ea typeface="微软雅黑" panose="020B0503020204020204" charset="-122"/>
                <a:cs typeface="微软雅黑" panose="020B0503020204020204" charset="-122"/>
                <a:sym typeface="+mn-ea"/>
              </a:rPr>
              <a:t>ostbuild</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b="1">
              <a:latin typeface="微软雅黑" panose="020B0503020204020204" charset="-122"/>
              <a:ea typeface="微软雅黑" panose="020B0503020204020204" charset="-122"/>
              <a:cs typeface="微软雅黑" panose="020B0503020204020204" charset="-122"/>
            </a:endParaRPr>
          </a:p>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additive="base">
                                        <p:cTn id="1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jenkins</a:t>
            </a:r>
            <a:r>
              <a:rPr lang="en-US" altLang="zh-CN" sz="4000" b="1">
                <a:solidFill>
                  <a:srgbClr val="C9394A"/>
                </a:solidFill>
                <a:latin typeface="微软雅黑" panose="020B0503020204020204" charset="-122"/>
                <a:ea typeface="微软雅黑" panose="020B0503020204020204" charset="-122"/>
                <a:cs typeface="微软雅黑" panose="020B0503020204020204" charset="-122"/>
              </a:rPr>
              <a:t>file</a:t>
            </a:r>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的存储方式</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609600" y="1600200"/>
            <a:ext cx="10972800" cy="1703070"/>
          </a:xfrm>
        </p:spPr>
        <p:txBody>
          <a:bodyPr/>
          <a:p>
            <a:pPr marL="0" indent="0">
              <a:buNone/>
            </a:pPr>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一、将</a:t>
            </a:r>
            <a:r>
              <a:rPr lang="en-US" altLang="zh-CN" sz="2670" b="1">
                <a:latin typeface="微软雅黑" panose="020B0503020204020204" charset="-122"/>
                <a:ea typeface="微软雅黑" panose="020B0503020204020204" charset="-122"/>
                <a:cs typeface="微软雅黑" panose="020B0503020204020204" charset="-122"/>
              </a:rPr>
              <a:t>Jenkinsfile</a:t>
            </a:r>
            <a:r>
              <a:rPr lang="zh-CN" altLang="en-US" sz="2670" b="1">
                <a:latin typeface="微软雅黑" panose="020B0503020204020204" charset="-122"/>
                <a:ea typeface="微软雅黑" panose="020B0503020204020204" charset="-122"/>
                <a:cs typeface="微软雅黑" panose="020B0503020204020204" charset="-122"/>
              </a:rPr>
              <a:t>与业务代码存放于一个仓库</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a:t>            </a:t>
            </a:r>
            <a:r>
              <a:rPr lang="zh-CN" altLang="en-US" sz="2670" b="1">
                <a:latin typeface="微软雅黑" panose="020B0503020204020204" charset="-122"/>
                <a:ea typeface="微软雅黑" panose="020B0503020204020204" charset="-122"/>
                <a:cs typeface="微软雅黑" panose="020B0503020204020204" charset="-122"/>
              </a:rPr>
              <a:t>二、</a:t>
            </a:r>
            <a:r>
              <a:rPr lang="en-US" altLang="zh-CN" sz="2670" b="1">
                <a:latin typeface="微软雅黑" panose="020B0503020204020204" charset="-122"/>
                <a:ea typeface="微软雅黑" panose="020B0503020204020204" charset="-122"/>
                <a:cs typeface="微软雅黑" panose="020B0503020204020204" charset="-122"/>
              </a:rPr>
              <a:t>Jenkinsfile</a:t>
            </a:r>
            <a:r>
              <a:rPr lang="zh-CN" altLang="en-US" sz="2670" b="1">
                <a:latin typeface="微软雅黑" panose="020B0503020204020204" charset="-122"/>
                <a:ea typeface="微软雅黑" panose="020B0503020204020204" charset="-122"/>
                <a:cs typeface="微软雅黑" panose="020B0503020204020204" charset="-122"/>
              </a:rPr>
              <a:t>与业务代码仓库分离</a:t>
            </a:r>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p:cNvSpPr/>
          <p:nvPr/>
        </p:nvSpPr>
        <p:spPr>
          <a:xfrm>
            <a:off x="-240030" y="1375410"/>
            <a:ext cx="12367895" cy="5278755"/>
          </a:xfrm>
          <a:prstGeom prst="rect">
            <a:avLst/>
          </a:prstGeom>
          <a:noFill/>
          <a:ln w="9525" cap="flat" cmpd="sng">
            <a:noFill/>
            <a:prstDash val="solid"/>
            <a:miter/>
          </a:ln>
        </p:spPr>
        <p:txBody>
          <a:bodyPr vert="horz" wrap="square" lIns="121920" tIns="60960" rIns="121920" bIns="60960" anchor="ctr" anchorCtr="0"/>
          <a:lstStyle/>
          <a:p>
            <a:pPr marL="266700" algn="just">
              <a:lnSpc>
                <a:spcPct val="100000"/>
              </a:lnSpc>
              <a:spcBef>
                <a:spcPts val="0"/>
              </a:spcBef>
              <a:spcAft>
                <a:spcPts val="0"/>
              </a:spcAft>
              <a:buClr>
                <a:srgbClr val="C00000"/>
              </a:buClr>
              <a:buFont typeface="Wingdings" panose="05000000000000000000" charset="0"/>
            </a:pPr>
            <a:r>
              <a:rPr lang="en-US" altLang="zh-CN"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mn-ea"/>
              </a:rPr>
              <a:t>               </a:t>
            </a:r>
            <a:endParaRPr lang="en-US" altLang="zh-CN"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mn-ea"/>
            </a:endParaRPr>
          </a:p>
        </p:txBody>
      </p:sp>
      <p:sp>
        <p:nvSpPr>
          <p:cNvPr id="2" name="矩形"/>
          <p:cNvSpPr/>
          <p:nvPr/>
        </p:nvSpPr>
        <p:spPr>
          <a:xfrm>
            <a:off x="2463165" y="575310"/>
            <a:ext cx="7243445" cy="737870"/>
          </a:xfrm>
          <a:prstGeom prst="rect">
            <a:avLst/>
          </a:prstGeom>
          <a:noFill/>
          <a:ln w="9525" cap="flat" cmpd="sng">
            <a:noFill/>
            <a:prstDash val="solid"/>
            <a:miter/>
          </a:ln>
        </p:spPr>
        <p:txBody>
          <a:bodyPr vert="horz" wrap="none" lIns="121920" tIns="60960" rIns="121920" bIns="60960" anchor="t" anchorCtr="0">
            <a:noAutofit/>
          </a:bodyPr>
          <a:lstStyle/>
          <a:p>
            <a:pPr marL="0" indent="0" algn="ctr">
              <a:lnSpc>
                <a:spcPct val="100000"/>
              </a:lnSpc>
              <a:spcBef>
                <a:spcPts val="0"/>
              </a:spcBef>
              <a:spcAft>
                <a:spcPts val="0"/>
              </a:spcAft>
              <a:buNone/>
            </a:pPr>
            <a:r>
              <a:rPr sz="4000" b="1">
                <a:solidFill>
                  <a:srgbClr val="C9394A"/>
                </a:solidFill>
                <a:latin typeface="微软雅黑" panose="020B0503020204020204" charset="-122"/>
                <a:ea typeface="微软雅黑" panose="020B0503020204020204" charset="-122"/>
                <a:cs typeface="微软雅黑" panose="020B0503020204020204" charset="-122"/>
                <a:sym typeface="+mn-ea"/>
              </a:rPr>
              <a:t>Docker部署Jenkins</a:t>
            </a:r>
            <a:endParaRPr sz="4000" b="1">
              <a:solidFill>
                <a:srgbClr val="C9394A"/>
              </a:solidFill>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1055370" y="1484630"/>
            <a:ext cx="10645140" cy="3618230"/>
          </a:xfrm>
          <a:prstGeom prst="rect">
            <a:avLst/>
          </a:prstGeom>
          <a:noFill/>
        </p:spPr>
        <p:txBody>
          <a:bodyPr wrap="square" rtlCol="0">
            <a:noAutofit/>
          </a:bodyPr>
          <a:p>
            <a:r>
              <a:rPr lang="zh-CN" altLang="en-US" sz="2670" b="1">
                <a:latin typeface="微软雅黑" panose="020B0503020204020204" charset="-122"/>
                <a:ea typeface="微软雅黑" panose="020B0503020204020204" charset="-122"/>
              </a:rPr>
              <a:t>sudo yum install -y yum-utils</a:t>
            </a:r>
            <a:endParaRPr lang="zh-CN" altLang="en-US" sz="2670" b="1">
              <a:latin typeface="微软雅黑" panose="020B0503020204020204" charset="-122"/>
              <a:ea typeface="微软雅黑" panose="020B0503020204020204" charset="-122"/>
            </a:endParaRPr>
          </a:p>
          <a:p>
            <a:r>
              <a:rPr lang="zh-CN" altLang="en-US" sz="2670" b="1">
                <a:latin typeface="微软雅黑" panose="020B0503020204020204" charset="-122"/>
                <a:ea typeface="微软雅黑" panose="020B0503020204020204" charset="-122"/>
              </a:rPr>
              <a:t>sudo yum-config-manager --add-repo https://download.docker.com/linux/centos/docker-ce.repo</a:t>
            </a:r>
            <a:endParaRPr lang="zh-CN" altLang="en-US" sz="2670" b="1">
              <a:latin typeface="微软雅黑" panose="020B0503020204020204" charset="-122"/>
              <a:ea typeface="微软雅黑" panose="020B0503020204020204" charset="-122"/>
            </a:endParaRPr>
          </a:p>
          <a:p>
            <a:r>
              <a:rPr lang="zh-CN" altLang="en-US" sz="2670" b="1">
                <a:latin typeface="微软雅黑" panose="020B0503020204020204" charset="-122"/>
                <a:ea typeface="微软雅黑" panose="020B0503020204020204" charset="-122"/>
              </a:rPr>
              <a:t>sudo yum install docker-ce docker-ce-cli containerd.io docker-buildx-plugin docker-compose-plugin</a:t>
            </a:r>
            <a:endParaRPr lang="zh-CN" altLang="en-US" sz="2670" b="1">
              <a:latin typeface="微软雅黑" panose="020B0503020204020204" charset="-122"/>
              <a:ea typeface="微软雅黑" panose="020B0503020204020204" charset="-122"/>
            </a:endParaRPr>
          </a:p>
          <a:p>
            <a:r>
              <a:rPr lang="zh-CN" altLang="en-US" sz="2670" b="1">
                <a:latin typeface="微软雅黑" panose="020B0503020204020204" charset="-122"/>
                <a:ea typeface="微软雅黑" panose="020B0503020204020204" charset="-122"/>
              </a:rPr>
              <a:t>sudo systemctl start docker</a:t>
            </a:r>
            <a:endParaRPr lang="zh-CN" altLang="en-US" sz="2670" b="1">
              <a:latin typeface="微软雅黑" panose="020B0503020204020204" charset="-122"/>
              <a:ea typeface="微软雅黑" panose="020B0503020204020204" charset="-122"/>
            </a:endParaRPr>
          </a:p>
          <a:p>
            <a:r>
              <a:rPr lang="zh-CN" altLang="en-US" sz="2670" b="1">
                <a:latin typeface="微软雅黑" panose="020B0503020204020204" charset="-122"/>
                <a:ea typeface="微软雅黑" panose="020B0503020204020204" charset="-122"/>
                <a:sym typeface="+mn-ea"/>
              </a:rPr>
              <a:t>sudo systemctl </a:t>
            </a:r>
            <a:r>
              <a:rPr lang="en-US" altLang="zh-CN" sz="2670" b="1">
                <a:latin typeface="微软雅黑" panose="020B0503020204020204" charset="-122"/>
                <a:ea typeface="微软雅黑" panose="020B0503020204020204" charset="-122"/>
                <a:sym typeface="+mn-ea"/>
              </a:rPr>
              <a:t>enable</a:t>
            </a:r>
            <a:r>
              <a:rPr lang="zh-CN" altLang="en-US" sz="2670" b="1">
                <a:latin typeface="微软雅黑" panose="020B0503020204020204" charset="-122"/>
                <a:ea typeface="微软雅黑" panose="020B0503020204020204" charset="-122"/>
                <a:sym typeface="+mn-ea"/>
              </a:rPr>
              <a:t> docker</a:t>
            </a:r>
            <a:endParaRPr lang="zh-CN" altLang="en-US" sz="2670" b="1">
              <a:latin typeface="微软雅黑" panose="020B0503020204020204" charset="-122"/>
              <a:ea typeface="微软雅黑" panose="020B0503020204020204" charset="-122"/>
              <a:sym typeface="+mn-ea"/>
            </a:endParaRPr>
          </a:p>
          <a:p>
            <a:r>
              <a:rPr lang="en-US" altLang="zh-CN" sz="2670" b="1">
                <a:latin typeface="微软雅黑" panose="020B0503020204020204" charset="-122"/>
                <a:ea typeface="微软雅黑" panose="020B0503020204020204" charset="-122"/>
              </a:rPr>
              <a:t>sh install.sh</a:t>
            </a:r>
            <a:endParaRPr lang="zh-CN" altLang="en-US" sz="2670" b="1">
              <a:latin typeface="微软雅黑" panose="020B0503020204020204" charset="-122"/>
              <a:ea typeface="微软雅黑" panose="020B0503020204020204" charset="-122"/>
            </a:endParaRPr>
          </a:p>
          <a:p>
            <a:endParaRPr lang="zh-CN" altLang="en-US" sz="267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ppt_x"/>
                                          </p:val>
                                        </p:tav>
                                        <p:tav tm="100000">
                                          <p:val>
                                            <p:strVal val="#ppt_x"/>
                                          </p:val>
                                        </p:tav>
                                      </p:tavLst>
                                    </p:anim>
                                    <p:anim calcmode="lin" valueType="num">
                                      <p:cBhvr additive="base">
                                        <p:cTn id="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1" grpId="1"/>
      <p:bldP spid="5" grpId="0"/>
      <p:bldP spid="5" grpId="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sym typeface="+mn-ea"/>
              </a:rPr>
              <a:t>流水线指定代码仓库</a:t>
            </a:r>
            <a:r>
              <a:rPr lang="en-US" altLang="zh-CN" sz="4000" b="1">
                <a:solidFill>
                  <a:srgbClr val="C9394A"/>
                </a:solidFill>
                <a:latin typeface="微软雅黑" panose="020B0503020204020204" charset="-122"/>
                <a:ea typeface="微软雅黑" panose="020B0503020204020204" charset="-122"/>
                <a:sym typeface="+mn-ea"/>
              </a:rPr>
              <a:t>-1</a:t>
            </a:r>
            <a:endParaRPr lang="en-US" altLang="zh-CN" sz="4000" b="1">
              <a:solidFill>
                <a:srgbClr val="C9394A"/>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p:txBody>
          <a:bodyPr/>
          <a:p>
            <a:pPr marL="0" indent="0">
              <a:buNone/>
            </a:pPr>
            <a:r>
              <a:rPr lang="en-US" altLang="zh-CN" sz="2670" b="1">
                <a:latin typeface="微软雅黑" panose="020B0503020204020204" charset="-122"/>
                <a:ea typeface="微软雅黑" panose="020B0503020204020204" charset="-122"/>
                <a:cs typeface="微软雅黑" panose="020B0503020204020204" charset="-122"/>
              </a:rPr>
              <a:t>                                       # </a:t>
            </a:r>
            <a:r>
              <a:rPr lang="zh-CN" altLang="en-US" sz="2670" b="1">
                <a:latin typeface="微软雅黑" panose="020B0503020204020204" charset="-122"/>
                <a:ea typeface="微软雅黑" panose="020B0503020204020204" charset="-122"/>
                <a:cs typeface="微软雅黑" panose="020B0503020204020204" charset="-122"/>
              </a:rPr>
              <a:t>配置</a:t>
            </a:r>
            <a:r>
              <a:rPr lang="en-US" altLang="zh-CN" sz="2670" b="1">
                <a:latin typeface="微软雅黑" panose="020B0503020204020204" charset="-122"/>
                <a:ea typeface="微软雅黑" panose="020B0503020204020204" charset="-122"/>
                <a:cs typeface="微软雅黑" panose="020B0503020204020204" charset="-122"/>
              </a:rPr>
              <a:t>git</a:t>
            </a:r>
            <a:r>
              <a:rPr lang="zh-CN" altLang="en-US" sz="2670" b="1">
                <a:latin typeface="微软雅黑" panose="020B0503020204020204" charset="-122"/>
                <a:ea typeface="微软雅黑" panose="020B0503020204020204" charset="-122"/>
                <a:cs typeface="微软雅黑" panose="020B0503020204020204" charset="-122"/>
              </a:rPr>
              <a:t>仓库地址</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1"/>
          <a:stretch>
            <a:fillRect/>
          </a:stretch>
        </p:blipFill>
        <p:spPr>
          <a:xfrm>
            <a:off x="2759710" y="2495550"/>
            <a:ext cx="3342640" cy="3688080"/>
          </a:xfrm>
          <a:prstGeom prst="rect">
            <a:avLst/>
          </a:prstGeom>
        </p:spPr>
      </p:pic>
      <p:pic>
        <p:nvPicPr>
          <p:cNvPr id="7" name="图片 6"/>
          <p:cNvPicPr>
            <a:picLocks noChangeAspect="1"/>
          </p:cNvPicPr>
          <p:nvPr/>
        </p:nvPicPr>
        <p:blipFill>
          <a:blip r:embed="rId2"/>
          <a:stretch>
            <a:fillRect/>
          </a:stretch>
        </p:blipFill>
        <p:spPr>
          <a:xfrm>
            <a:off x="6168390" y="2564765"/>
            <a:ext cx="3178175" cy="3581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sym typeface="+mn-ea"/>
              </a:rPr>
              <a:t>流水线指定代码仓库</a:t>
            </a:r>
            <a:r>
              <a:rPr lang="en-US" altLang="zh-CN" sz="4000" b="1">
                <a:solidFill>
                  <a:srgbClr val="C9394A"/>
                </a:solidFill>
                <a:latin typeface="微软雅黑" panose="020B0503020204020204" charset="-122"/>
                <a:ea typeface="微软雅黑" panose="020B0503020204020204" charset="-122"/>
                <a:sym typeface="+mn-ea"/>
              </a:rPr>
              <a:t>-2</a:t>
            </a:r>
            <a:endParaRPr lang="en-US" altLang="zh-CN" sz="4000" b="1">
              <a:solidFill>
                <a:srgbClr val="C9394A"/>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p:txBody>
          <a:bodyPr/>
          <a:p>
            <a:pPr marL="0" indent="0">
              <a:buNone/>
            </a:pPr>
            <a:r>
              <a:rPr lang="en-US" altLang="zh-CN" sz="2670" b="1">
                <a:latin typeface="微软雅黑" panose="020B0503020204020204" charset="-122"/>
                <a:ea typeface="微软雅黑" panose="020B0503020204020204" charset="-122"/>
                <a:cs typeface="微软雅黑" panose="020B0503020204020204" charset="-122"/>
              </a:rPr>
              <a:t>                               # git</a:t>
            </a:r>
            <a:r>
              <a:rPr lang="zh-CN" altLang="en-US" sz="2670" b="1">
                <a:latin typeface="微软雅黑" panose="020B0503020204020204" charset="-122"/>
                <a:ea typeface="微软雅黑" panose="020B0503020204020204" charset="-122"/>
                <a:cs typeface="微软雅黑" panose="020B0503020204020204" charset="-122"/>
              </a:rPr>
              <a:t>仓库创建目录与</a:t>
            </a:r>
            <a:r>
              <a:rPr lang="en-US" altLang="zh-CN" sz="2670" b="1">
                <a:latin typeface="微软雅黑" panose="020B0503020204020204" charset="-122"/>
                <a:ea typeface="微软雅黑" panose="020B0503020204020204" charset="-122"/>
                <a:cs typeface="微软雅黑" panose="020B0503020204020204" charset="-122"/>
              </a:rPr>
              <a:t>Jenkinsfile</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8" name="内容占位符 3"/>
          <p:cNvPicPr>
            <a:picLocks noChangeAspect="1"/>
          </p:cNvPicPr>
          <p:nvPr/>
        </p:nvPicPr>
        <p:blipFill>
          <a:blip r:embed="rId1"/>
          <a:stretch>
            <a:fillRect/>
          </a:stretch>
        </p:blipFill>
        <p:spPr>
          <a:xfrm>
            <a:off x="2855595" y="2204720"/>
            <a:ext cx="6210300" cy="33147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000" b="1">
                <a:solidFill>
                  <a:srgbClr val="C9394A"/>
                </a:solidFill>
                <a:latin typeface="微软雅黑" panose="020B0503020204020204" charset="-122"/>
                <a:ea typeface="微软雅黑" panose="020B0503020204020204" charset="-122"/>
              </a:rPr>
              <a:t>jenkins cli</a:t>
            </a:r>
            <a:endParaRPr lang="en-US" altLang="zh-CN" sz="4000" b="1">
              <a:solidFill>
                <a:srgbClr val="C9394A"/>
              </a:solidFill>
              <a:latin typeface="微软雅黑" panose="020B0503020204020204" charset="-122"/>
              <a:ea typeface="微软雅黑" panose="020B0503020204020204" charset="-122"/>
            </a:endParaRPr>
          </a:p>
        </p:txBody>
      </p:sp>
      <p:sp>
        <p:nvSpPr>
          <p:cNvPr id="3" name="内容占位符 2"/>
          <p:cNvSpPr>
            <a:spLocks noGrp="1"/>
          </p:cNvSpPr>
          <p:nvPr>
            <p:ph idx="1"/>
          </p:nvPr>
        </p:nvSpPr>
        <p:spPr>
          <a:xfrm>
            <a:off x="967105" y="1600200"/>
            <a:ext cx="10615295" cy="4526280"/>
          </a:xfrm>
        </p:spPr>
        <p:txBody>
          <a:bodyPr/>
          <a:p>
            <a:pPr marL="0" indent="0">
              <a:buNone/>
            </a:pPr>
            <a:r>
              <a:rPr lang="en-US" altLang="zh-CN" sz="2670" b="1">
                <a:latin typeface="微软雅黑" panose="020B0503020204020204" charset="-122"/>
                <a:ea typeface="微软雅黑" panose="020B0503020204020204" charset="-122"/>
                <a:cs typeface="微软雅黑" panose="020B0503020204020204" charset="-122"/>
              </a:rPr>
              <a:t>           # jenkins cli</a:t>
            </a:r>
            <a:r>
              <a:rPr lang="zh-CN" altLang="en-US" sz="2670" b="1">
                <a:latin typeface="微软雅黑" panose="020B0503020204020204" charset="-122"/>
                <a:ea typeface="微软雅黑" panose="020B0503020204020204" charset="-122"/>
                <a:cs typeface="微软雅黑" panose="020B0503020204020204" charset="-122"/>
              </a:rPr>
              <a:t>地址：</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http://10.0.7.10</a:t>
            </a:r>
            <a:r>
              <a:rPr lang="en-US" altLang="zh-CN" sz="2670" b="1">
                <a:latin typeface="微软雅黑" panose="020B0503020204020204" charset="-122"/>
                <a:ea typeface="微软雅黑" panose="020B0503020204020204" charset="-122"/>
                <a:cs typeface="微软雅黑" panose="020B0503020204020204" charset="-122"/>
              </a:rPr>
              <a:t>1</a:t>
            </a:r>
            <a:r>
              <a:rPr lang="zh-CN" altLang="en-US" sz="2670" b="1">
                <a:latin typeface="微软雅黑" panose="020B0503020204020204" charset="-122"/>
                <a:ea typeface="微软雅黑" panose="020B0503020204020204" charset="-122"/>
                <a:cs typeface="微软雅黑" panose="020B0503020204020204" charset="-122"/>
              </a:rPr>
              <a:t>:32000/manage/cli/</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rPr>
              <a:t>           # </a:t>
            </a:r>
            <a:r>
              <a:rPr lang="zh-CN" altLang="en-US" sz="2670" b="1">
                <a:latin typeface="微软雅黑" panose="020B0503020204020204" charset="-122"/>
                <a:ea typeface="微软雅黑" panose="020B0503020204020204" charset="-122"/>
                <a:cs typeface="微软雅黑" panose="020B0503020204020204" charset="-122"/>
              </a:rPr>
              <a:t>运行</a:t>
            </a:r>
            <a:r>
              <a:rPr lang="en-US" altLang="zh-CN" sz="2670" b="1">
                <a:latin typeface="微软雅黑" panose="020B0503020204020204" charset="-122"/>
                <a:ea typeface="微软雅黑" panose="020B0503020204020204" charset="-122"/>
                <a:cs typeface="微软雅黑" panose="020B0503020204020204" charset="-122"/>
              </a:rPr>
              <a:t>job</a:t>
            </a:r>
            <a:endParaRPr lang="zh-CN" altLang="en-US" sz="2670" b="1">
              <a:latin typeface="微软雅黑" panose="020B0503020204020204" charset="-122"/>
              <a:ea typeface="微软雅黑" panose="020B0503020204020204" charset="-122"/>
              <a:cs typeface="微软雅黑" panose="020B0503020204020204" charset="-122"/>
            </a:endParaRPr>
          </a:p>
          <a:p>
            <a:pPr marL="914400" lvl="2" indent="0">
              <a:buNone/>
            </a:pPr>
            <a:r>
              <a:rPr lang="en-US" sz="2670" b="1">
                <a:latin typeface="微软雅黑" panose="020B0503020204020204" charset="-122"/>
                <a:ea typeface="微软雅黑" panose="020B0503020204020204" charset="-122"/>
                <a:cs typeface="微软雅黑" panose="020B0503020204020204" charset="-122"/>
              </a:rPr>
              <a:t>  </a:t>
            </a:r>
            <a:r>
              <a:rPr sz="2670" b="1">
                <a:latin typeface="微软雅黑" panose="020B0503020204020204" charset="-122"/>
                <a:ea typeface="微软雅黑" panose="020B0503020204020204" charset="-122"/>
                <a:cs typeface="微软雅黑" panose="020B0503020204020204" charset="-122"/>
              </a:rPr>
              <a:t>java -jar jenkins-cli.jar -s http://10.0.7.101:32000/ </a:t>
            </a:r>
            <a:endParaRPr sz="2670" b="1">
              <a:latin typeface="微软雅黑" panose="020B0503020204020204" charset="-122"/>
              <a:ea typeface="微软雅黑" panose="020B0503020204020204" charset="-122"/>
              <a:cs typeface="微软雅黑" panose="020B0503020204020204" charset="-122"/>
            </a:endParaRPr>
          </a:p>
          <a:p>
            <a:pPr marL="914400" lvl="2" indent="0">
              <a:buNone/>
            </a:pPr>
            <a:r>
              <a:rPr lang="en-US" sz="2670" b="1">
                <a:latin typeface="微软雅黑" panose="020B0503020204020204" charset="-122"/>
                <a:ea typeface="微软雅黑" panose="020B0503020204020204" charset="-122"/>
                <a:cs typeface="微软雅黑" panose="020B0503020204020204" charset="-122"/>
              </a:rPr>
              <a:t>  </a:t>
            </a:r>
            <a:r>
              <a:rPr sz="2670" b="1">
                <a:latin typeface="微软雅黑" panose="020B0503020204020204" charset="-122"/>
                <a:ea typeface="微软雅黑" panose="020B0503020204020204" charset="-122"/>
                <a:cs typeface="微软雅黑" panose="020B0503020204020204" charset="-122"/>
              </a:rPr>
              <a:t>-auth test:123 build t1 -p build_branch=pre</a:t>
            </a:r>
            <a:endParaRPr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rPr>
              <a:t>如何</a:t>
            </a:r>
            <a:r>
              <a:rPr lang="en-US" altLang="zh-CN" sz="4000" b="1">
                <a:solidFill>
                  <a:srgbClr val="C9394A"/>
                </a:solidFill>
                <a:latin typeface="微软雅黑" panose="020B0503020204020204" charset="-122"/>
                <a:ea typeface="微软雅黑" panose="020B0503020204020204" charset="-122"/>
              </a:rPr>
              <a:t>将构建状态发送到GitLab</a:t>
            </a:r>
            <a:endParaRPr lang="en-US" altLang="zh-CN" sz="4000" b="1">
              <a:solidFill>
                <a:srgbClr val="C9394A"/>
              </a:solidFill>
              <a:latin typeface="微软雅黑" panose="020B0503020204020204" charset="-122"/>
              <a:ea typeface="微软雅黑" panose="020B0503020204020204" charset="-122"/>
            </a:endParaRPr>
          </a:p>
        </p:txBody>
      </p:sp>
      <p:pic>
        <p:nvPicPr>
          <p:cNvPr id="4" name="内容占位符 3"/>
          <p:cNvPicPr>
            <a:picLocks noChangeAspect="1"/>
          </p:cNvPicPr>
          <p:nvPr>
            <p:ph idx="1"/>
          </p:nvPr>
        </p:nvPicPr>
        <p:blipFill>
          <a:blip r:embed="rId1"/>
          <a:stretch>
            <a:fillRect/>
          </a:stretch>
        </p:blipFill>
        <p:spPr>
          <a:xfrm>
            <a:off x="5882640" y="1268730"/>
            <a:ext cx="3003550" cy="2016125"/>
          </a:xfrm>
          <a:prstGeom prst="rect">
            <a:avLst/>
          </a:prstGeom>
        </p:spPr>
      </p:pic>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7" name="文本框 6"/>
          <p:cNvSpPr txBox="1"/>
          <p:nvPr/>
        </p:nvSpPr>
        <p:spPr>
          <a:xfrm>
            <a:off x="941070" y="1431290"/>
            <a:ext cx="5034915" cy="1344295"/>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gitlab</a:t>
            </a:r>
            <a:r>
              <a:rPr lang="zh-CN" altLang="en-US" sz="2670" b="1">
                <a:latin typeface="微软雅黑" panose="020B0503020204020204" charset="-122"/>
                <a:ea typeface="微软雅黑" panose="020B0503020204020204" charset="-122"/>
                <a:cs typeface="微软雅黑" panose="020B0503020204020204" charset="-122"/>
              </a:rPr>
              <a:t>：账户头像</a:t>
            </a:r>
            <a:r>
              <a:rPr lang="en-US" altLang="zh-CN" sz="2670" b="1">
                <a:latin typeface="微软雅黑" panose="020B0503020204020204" charset="-122"/>
                <a:ea typeface="微软雅黑" panose="020B0503020204020204" charset="-122"/>
                <a:cs typeface="微软雅黑" panose="020B0503020204020204" charset="-122"/>
              </a:rPr>
              <a:t>-&gt;</a:t>
            </a:r>
            <a:r>
              <a:rPr lang="zh-CN" altLang="en-US" sz="2670" b="1">
                <a:latin typeface="微软雅黑" panose="020B0503020204020204" charset="-122"/>
                <a:ea typeface="微软雅黑" panose="020B0503020204020204" charset="-122"/>
                <a:cs typeface="微软雅黑" panose="020B0503020204020204" charset="-122"/>
              </a:rPr>
              <a:t>偏好设置</a:t>
            </a:r>
            <a:r>
              <a:rPr lang="en-US" altLang="zh-CN" sz="2670" b="1">
                <a:latin typeface="微软雅黑" panose="020B0503020204020204" charset="-122"/>
                <a:ea typeface="微软雅黑" panose="020B0503020204020204" charset="-122"/>
                <a:cs typeface="微软雅黑" panose="020B0503020204020204" charset="-122"/>
              </a:rPr>
              <a:t>-&gt;</a:t>
            </a:r>
            <a:endParaRPr lang="en-US" altLang="zh-CN" sz="2670" b="1">
              <a:latin typeface="微软雅黑" panose="020B0503020204020204" charset="-122"/>
              <a:ea typeface="微软雅黑" panose="020B0503020204020204" charset="-122"/>
              <a:cs typeface="微软雅黑" panose="020B0503020204020204" charset="-122"/>
            </a:endParaRPr>
          </a:p>
          <a:p>
            <a:r>
              <a:rPr lang="zh-CN" altLang="en-US" sz="2670" b="1">
                <a:latin typeface="微软雅黑" panose="020B0503020204020204" charset="-122"/>
                <a:ea typeface="微软雅黑" panose="020B0503020204020204" charset="-122"/>
                <a:cs typeface="微软雅黑" panose="020B0503020204020204" charset="-122"/>
              </a:rPr>
              <a:t>访问令牌</a:t>
            </a:r>
            <a:endParaRPr lang="en-US" altLang="zh-CN" sz="2670" b="1">
              <a:latin typeface="微软雅黑" panose="020B0503020204020204" charset="-122"/>
              <a:ea typeface="微软雅黑" panose="020B0503020204020204" charset="-122"/>
              <a:cs typeface="微软雅黑" panose="020B0503020204020204" charset="-122"/>
            </a:endParaRPr>
          </a:p>
          <a:p>
            <a:endParaRPr lang="en-US" altLang="zh-CN" sz="2670" b="1">
              <a:latin typeface="微软雅黑" panose="020B0503020204020204" charset="-122"/>
              <a:ea typeface="微软雅黑" panose="020B0503020204020204" charset="-122"/>
              <a:cs typeface="微软雅黑" panose="020B0503020204020204" charset="-122"/>
            </a:endParaRPr>
          </a:p>
        </p:txBody>
      </p:sp>
      <p:sp>
        <p:nvSpPr>
          <p:cNvPr id="9" name="文本框 8"/>
          <p:cNvSpPr txBox="1"/>
          <p:nvPr/>
        </p:nvSpPr>
        <p:spPr>
          <a:xfrm>
            <a:off x="911225" y="3357245"/>
            <a:ext cx="4665345" cy="1725295"/>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jenkins</a:t>
            </a:r>
            <a:r>
              <a:rPr lang="zh-CN" altLang="en-US" sz="2670" b="1">
                <a:latin typeface="微软雅黑" panose="020B0503020204020204" charset="-122"/>
                <a:ea typeface="微软雅黑" panose="020B0503020204020204" charset="-122"/>
                <a:cs typeface="微软雅黑" panose="020B0503020204020204" charset="-122"/>
              </a:rPr>
              <a:t>：</a:t>
            </a:r>
            <a:endParaRPr lang="zh-CN" altLang="en-US" sz="2670" b="1">
              <a:latin typeface="微软雅黑" panose="020B0503020204020204" charset="-122"/>
              <a:ea typeface="微软雅黑" panose="020B0503020204020204" charset="-122"/>
              <a:cs typeface="微软雅黑" panose="020B0503020204020204" charset="-122"/>
            </a:endParaRPr>
          </a:p>
          <a:p>
            <a:r>
              <a:rPr lang="en-US" altLang="zh-CN" sz="2670" b="1">
                <a:latin typeface="微软雅黑" panose="020B0503020204020204" charset="-122"/>
                <a:ea typeface="微软雅黑" panose="020B0503020204020204" charset="-122"/>
                <a:cs typeface="微软雅黑" panose="020B0503020204020204" charset="-122"/>
              </a:rPr>
              <a:t>1</a:t>
            </a:r>
            <a:r>
              <a:rPr lang="zh-CN" altLang="en-US" sz="2670" b="1">
                <a:latin typeface="微软雅黑" panose="020B0503020204020204" charset="-122"/>
                <a:ea typeface="微软雅黑" panose="020B0503020204020204" charset="-122"/>
                <a:cs typeface="微软雅黑" panose="020B0503020204020204" charset="-122"/>
              </a:rPr>
              <a:t>、安装</a:t>
            </a:r>
            <a:r>
              <a:rPr lang="en-US" altLang="zh-CN" sz="2670" b="1">
                <a:latin typeface="微软雅黑" panose="020B0503020204020204" charset="-122"/>
                <a:ea typeface="微软雅黑" panose="020B0503020204020204" charset="-122"/>
                <a:cs typeface="微软雅黑" panose="020B0503020204020204" charset="-122"/>
              </a:rPr>
              <a:t>GitLab</a:t>
            </a:r>
            <a:r>
              <a:rPr lang="zh-CN" altLang="en-US" sz="2670" b="1">
                <a:latin typeface="微软雅黑" panose="020B0503020204020204" charset="-122"/>
                <a:ea typeface="微软雅黑" panose="020B0503020204020204" charset="-122"/>
                <a:cs typeface="微软雅黑" panose="020B0503020204020204" charset="-122"/>
              </a:rPr>
              <a:t>插件</a:t>
            </a:r>
            <a:endParaRPr lang="zh-CN" altLang="en-US" sz="2670" b="1">
              <a:latin typeface="微软雅黑" panose="020B0503020204020204" charset="-122"/>
              <a:ea typeface="微软雅黑" panose="020B0503020204020204" charset="-122"/>
              <a:cs typeface="微软雅黑" panose="020B0503020204020204" charset="-122"/>
            </a:endParaRPr>
          </a:p>
          <a:p>
            <a:r>
              <a:rPr lang="en-US" altLang="zh-CN" sz="2670" b="1">
                <a:latin typeface="微软雅黑" panose="020B0503020204020204" charset="-122"/>
                <a:ea typeface="微软雅黑" panose="020B0503020204020204" charset="-122"/>
                <a:cs typeface="微软雅黑" panose="020B0503020204020204" charset="-122"/>
              </a:rPr>
              <a:t>2</a:t>
            </a:r>
            <a:r>
              <a:rPr lang="zh-CN" altLang="en-US" sz="2670" b="1">
                <a:latin typeface="微软雅黑" panose="020B0503020204020204" charset="-122"/>
                <a:ea typeface="微软雅黑" panose="020B0503020204020204" charset="-122"/>
                <a:cs typeface="微软雅黑" panose="020B0503020204020204" charset="-122"/>
              </a:rPr>
              <a:t>、管理</a:t>
            </a:r>
            <a:r>
              <a:rPr lang="en-US" altLang="zh-CN" sz="2670" b="1">
                <a:latin typeface="微软雅黑" panose="020B0503020204020204" charset="-122"/>
                <a:ea typeface="微软雅黑" panose="020B0503020204020204" charset="-122"/>
                <a:cs typeface="微软雅黑" panose="020B0503020204020204" charset="-122"/>
              </a:rPr>
              <a:t>Jenkins-&gt;</a:t>
            </a:r>
            <a:r>
              <a:rPr lang="zh-CN" altLang="en-US" sz="2670" b="1">
                <a:latin typeface="微软雅黑" panose="020B0503020204020204" charset="-122"/>
                <a:ea typeface="微软雅黑" panose="020B0503020204020204" charset="-122"/>
                <a:cs typeface="微软雅黑" panose="020B0503020204020204" charset="-122"/>
              </a:rPr>
              <a:t>系统配置</a:t>
            </a: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10" name="图片 9"/>
          <p:cNvPicPr>
            <a:picLocks noChangeAspect="1"/>
          </p:cNvPicPr>
          <p:nvPr/>
        </p:nvPicPr>
        <p:blipFill>
          <a:blip r:embed="rId2"/>
          <a:stretch>
            <a:fillRect/>
          </a:stretch>
        </p:blipFill>
        <p:spPr>
          <a:xfrm>
            <a:off x="5974715" y="3428365"/>
            <a:ext cx="2505710" cy="2713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9" grpId="0"/>
      <p:bldP spid="9" grpId="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rPr>
              <a:t>流水线配置</a:t>
            </a:r>
            <a:endParaRPr lang="zh-CN" altLang="en-US"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5" name="内容占位符 4"/>
          <p:cNvSpPr/>
          <p:nvPr>
            <p:ph idx="1"/>
          </p:nvPr>
        </p:nvSpPr>
        <p:spPr/>
        <p:txBody>
          <a:bodyPr/>
          <a:p>
            <a:pPr marL="0" indent="0">
              <a:buNone/>
            </a:pPr>
            <a:r>
              <a:rPr lang="en-US" altLang="zh-CN" sz="2670" b="1">
                <a:latin typeface="微软雅黑" panose="020B0503020204020204" charset="-122"/>
                <a:ea typeface="微软雅黑" panose="020B0503020204020204" charset="-122"/>
              </a:rPr>
              <a:t>            </a:t>
            </a:r>
            <a:r>
              <a:rPr lang="zh-CN" altLang="en-US" sz="2670" b="1">
                <a:latin typeface="微软雅黑" panose="020B0503020204020204" charset="-122"/>
                <a:ea typeface="微软雅黑" panose="020B0503020204020204" charset="-122"/>
              </a:rPr>
              <a:t>更新流水线状态</a:t>
            </a:r>
            <a:endParaRPr lang="zh-CN" altLang="en-US" sz="2670" b="1">
              <a:latin typeface="微软雅黑" panose="020B0503020204020204" charset="-122"/>
              <a:ea typeface="微软雅黑" panose="020B0503020204020204" charset="-122"/>
            </a:endParaRPr>
          </a:p>
        </p:txBody>
      </p:sp>
      <p:pic>
        <p:nvPicPr>
          <p:cNvPr id="12" name="图片 11"/>
          <p:cNvPicPr>
            <a:picLocks noChangeAspect="1"/>
          </p:cNvPicPr>
          <p:nvPr/>
        </p:nvPicPr>
        <p:blipFill>
          <a:blip r:embed="rId1"/>
          <a:stretch>
            <a:fillRect/>
          </a:stretch>
        </p:blipFill>
        <p:spPr>
          <a:xfrm>
            <a:off x="4367530" y="1555750"/>
            <a:ext cx="7201535" cy="458978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5" grpI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rPr>
              <a:t>配置</a:t>
            </a:r>
            <a:r>
              <a:rPr lang="en-US" altLang="zh-CN" sz="4000" b="1">
                <a:solidFill>
                  <a:srgbClr val="C9394A"/>
                </a:solidFill>
                <a:latin typeface="微软雅黑" panose="020B0503020204020204" charset="-122"/>
                <a:ea typeface="微软雅黑" panose="020B0503020204020204" charset="-122"/>
              </a:rPr>
              <a:t>webhook</a:t>
            </a:r>
            <a:r>
              <a:rPr lang="zh-CN" altLang="en-US" sz="4000" b="1">
                <a:solidFill>
                  <a:srgbClr val="C9394A"/>
                </a:solidFill>
                <a:latin typeface="微软雅黑" panose="020B0503020204020204" charset="-122"/>
                <a:ea typeface="微软雅黑" panose="020B0503020204020204" charset="-122"/>
              </a:rPr>
              <a:t>触发自动构建</a:t>
            </a:r>
            <a:endParaRPr lang="zh-CN" altLang="en-US"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12" name="文本框 11"/>
          <p:cNvSpPr txBox="1"/>
          <p:nvPr/>
        </p:nvSpPr>
        <p:spPr>
          <a:xfrm>
            <a:off x="2352040" y="1435100"/>
            <a:ext cx="8274685" cy="975360"/>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安装插件Generic Webhook Trigger</a:t>
            </a:r>
            <a:endParaRPr lang="zh-CN" altLang="en-US" sz="2670" b="1">
              <a:latin typeface="微软雅黑" panose="020B0503020204020204" charset="-122"/>
              <a:ea typeface="微软雅黑" panose="020B0503020204020204" charset="-122"/>
              <a:cs typeface="微软雅黑" panose="020B0503020204020204" charset="-122"/>
            </a:endParaRPr>
          </a:p>
          <a:p>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配置</a:t>
            </a:r>
            <a:r>
              <a:rPr lang="en-US" altLang="zh-CN" sz="2670" b="1">
                <a:latin typeface="微软雅黑" panose="020B0503020204020204" charset="-122"/>
                <a:ea typeface="微软雅黑" panose="020B0503020204020204" charset="-122"/>
                <a:cs typeface="微软雅黑" panose="020B0503020204020204" charset="-122"/>
                <a:sym typeface="+mn-ea"/>
              </a:rPr>
              <a:t>Jenkins</a:t>
            </a:r>
            <a:endParaRPr lang="en-US" altLang="zh-CN" sz="2670" b="1">
              <a:latin typeface="微软雅黑" panose="020B0503020204020204" charset="-122"/>
              <a:ea typeface="微软雅黑" panose="020B0503020204020204" charset="-122"/>
              <a:cs typeface="微软雅黑" panose="020B0503020204020204" charset="-122"/>
            </a:endParaRPr>
          </a:p>
          <a:p>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13" name="图片 12"/>
          <p:cNvPicPr>
            <a:picLocks noChangeAspect="1"/>
          </p:cNvPicPr>
          <p:nvPr/>
        </p:nvPicPr>
        <p:blipFill>
          <a:blip r:embed="rId1"/>
          <a:stretch>
            <a:fillRect/>
          </a:stretch>
        </p:blipFill>
        <p:spPr>
          <a:xfrm>
            <a:off x="695325" y="2708910"/>
            <a:ext cx="4390390" cy="4041775"/>
          </a:xfrm>
          <a:prstGeom prst="roundRect">
            <a:avLst/>
          </a:prstGeom>
        </p:spPr>
      </p:pic>
      <p:pic>
        <p:nvPicPr>
          <p:cNvPr id="14" name="图片 13"/>
          <p:cNvPicPr>
            <a:picLocks noChangeAspect="1"/>
          </p:cNvPicPr>
          <p:nvPr/>
        </p:nvPicPr>
        <p:blipFill>
          <a:blip r:embed="rId2"/>
          <a:stretch>
            <a:fillRect/>
          </a:stretch>
        </p:blipFill>
        <p:spPr>
          <a:xfrm>
            <a:off x="4942205" y="2708910"/>
            <a:ext cx="2808605" cy="3505835"/>
          </a:xfrm>
          <a:prstGeom prst="rect">
            <a:avLst/>
          </a:prstGeom>
        </p:spPr>
      </p:pic>
      <p:pic>
        <p:nvPicPr>
          <p:cNvPr id="15" name="图片 14"/>
          <p:cNvPicPr>
            <a:picLocks noChangeAspect="1"/>
          </p:cNvPicPr>
          <p:nvPr/>
        </p:nvPicPr>
        <p:blipFill>
          <a:blip r:embed="rId3"/>
          <a:stretch>
            <a:fillRect/>
          </a:stretch>
        </p:blipFill>
        <p:spPr>
          <a:xfrm>
            <a:off x="7824470" y="2780665"/>
            <a:ext cx="3421380" cy="2848610"/>
          </a:xfrm>
          <a:prstGeom prst="rect">
            <a:avLst/>
          </a:prstGeom>
        </p:spPr>
      </p:pic>
      <p:sp>
        <p:nvSpPr>
          <p:cNvPr id="16" name="文本框 15"/>
          <p:cNvSpPr txBox="1"/>
          <p:nvPr/>
        </p:nvSpPr>
        <p:spPr>
          <a:xfrm>
            <a:off x="2352675" y="1953895"/>
            <a:ext cx="4064000" cy="501650"/>
          </a:xfrm>
          <a:prstGeom prst="rect">
            <a:avLst/>
          </a:prstGeom>
          <a:noFill/>
        </p:spPr>
        <p:txBody>
          <a:bodyPr wrap="square" rtlCol="0">
            <a:spAutoFit/>
          </a:bodyPr>
          <a:p>
            <a:endParaRPr lang="en-US" altLang="zh-CN"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6" grpId="1"/>
      <p:bldP spid="12" grpId="0"/>
      <p:bldP spid="12" grpId="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000" b="1">
                <a:solidFill>
                  <a:srgbClr val="C9394A"/>
                </a:solidFill>
                <a:latin typeface="微软雅黑" panose="020B0503020204020204" charset="-122"/>
                <a:ea typeface="微软雅黑" panose="020B0503020204020204" charset="-122"/>
              </a:rPr>
              <a:t>Jenkinsfile</a:t>
            </a:r>
            <a:r>
              <a:rPr lang="zh-CN" altLang="en-US" sz="4000" b="1">
                <a:solidFill>
                  <a:srgbClr val="C9394A"/>
                </a:solidFill>
                <a:latin typeface="微软雅黑" panose="020B0503020204020204" charset="-122"/>
                <a:ea typeface="微软雅黑" panose="020B0503020204020204" charset="-122"/>
              </a:rPr>
              <a:t>及</a:t>
            </a:r>
            <a:r>
              <a:rPr lang="en-US" altLang="zh-CN" sz="4000" b="1">
                <a:solidFill>
                  <a:srgbClr val="C9394A"/>
                </a:solidFill>
                <a:latin typeface="微软雅黑" panose="020B0503020204020204" charset="-122"/>
                <a:ea typeface="微软雅黑" panose="020B0503020204020204" charset="-122"/>
              </a:rPr>
              <a:t>Webhook</a:t>
            </a:r>
            <a:r>
              <a:rPr lang="zh-CN" altLang="en-US" sz="4000" b="1">
                <a:solidFill>
                  <a:srgbClr val="C9394A"/>
                </a:solidFill>
                <a:latin typeface="微软雅黑" panose="020B0503020204020204" charset="-122"/>
                <a:ea typeface="微软雅黑" panose="020B0503020204020204" charset="-122"/>
              </a:rPr>
              <a:t>配置</a:t>
            </a:r>
            <a:endParaRPr lang="zh-CN" altLang="en-US"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12" name="文本框 11"/>
          <p:cNvSpPr txBox="1"/>
          <p:nvPr/>
        </p:nvSpPr>
        <p:spPr>
          <a:xfrm>
            <a:off x="4151630" y="1701165"/>
            <a:ext cx="3034030" cy="501650"/>
          </a:xfrm>
          <a:prstGeom prst="rect">
            <a:avLst/>
          </a:prstGeom>
          <a:noFill/>
        </p:spPr>
        <p:txBody>
          <a:bodyPr wrap="square" rtlCol="0">
            <a:spAutoFit/>
          </a:bodyPr>
          <a:p>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配置</a:t>
            </a:r>
            <a:r>
              <a:rPr lang="en-US" altLang="zh-CN" sz="2670" b="1">
                <a:latin typeface="微软雅黑" panose="020B0503020204020204" charset="-122"/>
                <a:ea typeface="微软雅黑" panose="020B0503020204020204" charset="-122"/>
                <a:cs typeface="微软雅黑" panose="020B0503020204020204" charset="-122"/>
                <a:sym typeface="+mn-ea"/>
              </a:rPr>
              <a:t>webhook</a:t>
            </a:r>
            <a:endParaRPr lang="en-US" altLang="zh-CN" sz="2670" b="1">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2927350" y="2602230"/>
            <a:ext cx="5335905" cy="29425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rPr>
              <a:t>多分支流水线介绍</a:t>
            </a:r>
            <a:endParaRPr lang="en-US" altLang="zh-CN"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8" name="文本框 7"/>
          <p:cNvSpPr txBox="1"/>
          <p:nvPr/>
        </p:nvSpPr>
        <p:spPr>
          <a:xfrm>
            <a:off x="1849120" y="1588770"/>
            <a:ext cx="8070215" cy="501650"/>
          </a:xfrm>
          <a:prstGeom prst="rect">
            <a:avLst/>
          </a:prstGeom>
          <a:noFill/>
        </p:spPr>
        <p:txBody>
          <a:bodyPr wrap="square" rtlCol="0">
            <a:sp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sz="2670" b="1">
                <a:latin typeface="微软雅黑" panose="020B0503020204020204" charset="-122"/>
                <a:ea typeface="微软雅黑" panose="020B0503020204020204" charset="-122"/>
                <a:cs typeface="微软雅黑" panose="020B0503020204020204" charset="-122"/>
              </a:rPr>
              <a:t>通过自动扫描仓库被匹配到的分支自动创建流水线</a:t>
            </a:r>
            <a:endParaRPr lang="zh-CN" sz="2670" b="1">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1842135" y="2880995"/>
            <a:ext cx="9231630" cy="501650"/>
          </a:xfrm>
          <a:prstGeom prst="rect">
            <a:avLst/>
          </a:prstGeom>
          <a:noFill/>
        </p:spPr>
        <p:txBody>
          <a:bodyPr wrap="square" rtlCol="0">
            <a:sp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被扫描到的分支第一次创建的时候会自动运行一次流水线</a:t>
            </a:r>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P spid="4" grpId="0"/>
      <p:bldP spid="4" grpId="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rPr>
              <a:t>配置多分支扫描</a:t>
            </a:r>
            <a:endParaRPr lang="en-US" altLang="zh-CN"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pic>
        <p:nvPicPr>
          <p:cNvPr id="3" name="图片 2"/>
          <p:cNvPicPr>
            <a:picLocks noChangeAspect="1"/>
          </p:cNvPicPr>
          <p:nvPr/>
        </p:nvPicPr>
        <p:blipFill>
          <a:blip r:embed="rId1"/>
          <a:stretch>
            <a:fillRect/>
          </a:stretch>
        </p:blipFill>
        <p:spPr>
          <a:xfrm>
            <a:off x="1559560" y="2204720"/>
            <a:ext cx="4409440" cy="4117340"/>
          </a:xfrm>
          <a:prstGeom prst="rect">
            <a:avLst/>
          </a:prstGeom>
        </p:spPr>
      </p:pic>
      <p:pic>
        <p:nvPicPr>
          <p:cNvPr id="5" name="图片 4"/>
          <p:cNvPicPr>
            <a:picLocks noChangeAspect="1"/>
          </p:cNvPicPr>
          <p:nvPr/>
        </p:nvPicPr>
        <p:blipFill>
          <a:blip r:embed="rId2"/>
          <a:stretch>
            <a:fillRect/>
          </a:stretch>
        </p:blipFill>
        <p:spPr>
          <a:xfrm>
            <a:off x="6384290" y="1988820"/>
            <a:ext cx="3463925" cy="4284345"/>
          </a:xfrm>
          <a:prstGeom prst="rect">
            <a:avLst/>
          </a:prstGeom>
        </p:spPr>
      </p:pic>
      <p:sp>
        <p:nvSpPr>
          <p:cNvPr id="8" name="文本框 7"/>
          <p:cNvSpPr txBox="1"/>
          <p:nvPr/>
        </p:nvSpPr>
        <p:spPr>
          <a:xfrm>
            <a:off x="1559560" y="1489710"/>
            <a:ext cx="4975225" cy="501650"/>
          </a:xfrm>
          <a:prstGeom prst="rect">
            <a:avLst/>
          </a:prstGeom>
          <a:noFill/>
        </p:spPr>
        <p:txBody>
          <a:bodyPr wrap="square" rtlCol="0">
            <a:sp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新建项目</a:t>
            </a:r>
            <a:r>
              <a:rPr lang="en-US" altLang="zh-CN" sz="2670" b="1">
                <a:latin typeface="微软雅黑" panose="020B0503020204020204" charset="-122"/>
                <a:ea typeface="微软雅黑" panose="020B0503020204020204" charset="-122"/>
                <a:cs typeface="微软雅黑" panose="020B0503020204020204" charset="-122"/>
              </a:rPr>
              <a:t>-</a:t>
            </a:r>
            <a:r>
              <a:rPr lang="zh-CN" altLang="en-US" sz="2670" b="1">
                <a:latin typeface="微软雅黑" panose="020B0503020204020204" charset="-122"/>
                <a:ea typeface="微软雅黑" panose="020B0503020204020204" charset="-122"/>
                <a:cs typeface="微软雅黑" panose="020B0503020204020204" charset="-122"/>
              </a:rPr>
              <a:t>选择多分支流水线</a:t>
            </a:r>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24765" y="4439905"/>
            <a:ext cx="12190413" cy="915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TextBox 5"/>
          <p:cNvSpPr>
            <a:spLocks noChangeArrowheads="1"/>
          </p:cNvSpPr>
          <p:nvPr/>
        </p:nvSpPr>
        <p:spPr bwMode="auto">
          <a:xfrm>
            <a:off x="263525" y="4603115"/>
            <a:ext cx="4232910" cy="567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algn="ctr"/>
            <a:r>
              <a:rPr lang="zh-CN" sz="2665" dirty="0">
                <a:solidFill>
                  <a:schemeClr val="bg1"/>
                </a:solidFill>
                <a:latin typeface="微软雅黑" panose="020B0503020204020204" charset="-122"/>
                <a:ea typeface="微软雅黑" panose="020B0503020204020204" charset="-122"/>
              </a:rPr>
              <a:t>本章小结</a:t>
            </a:r>
            <a:endParaRPr lang="zh-CN" sz="2665" dirty="0">
              <a:solidFill>
                <a:schemeClr val="bg1"/>
              </a:solidFill>
              <a:latin typeface="微软雅黑" panose="020B0503020204020204" charset="-122"/>
              <a:ea typeface="微软雅黑" panose="020B0503020204020204" charset="-122"/>
            </a:endParaRPr>
          </a:p>
        </p:txBody>
      </p:sp>
      <p:sp>
        <p:nvSpPr>
          <p:cNvPr id="24" name="TextBox 5"/>
          <p:cNvSpPr>
            <a:spLocks noChangeArrowheads="1"/>
          </p:cNvSpPr>
          <p:nvPr/>
        </p:nvSpPr>
        <p:spPr bwMode="auto">
          <a:xfrm>
            <a:off x="7906639" y="4623712"/>
            <a:ext cx="427184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65" dirty="0">
                <a:solidFill>
                  <a:schemeClr val="bg1"/>
                </a:solidFill>
                <a:latin typeface="微软雅黑" panose="020B0503020204020204" charset="-122"/>
                <a:ea typeface="微软雅黑" panose="020B0503020204020204" charset="-122"/>
              </a:rPr>
              <a:t>Produced</a:t>
            </a:r>
            <a:r>
              <a:rPr lang="zh-CN" altLang="en-US" sz="2665" dirty="0">
                <a:solidFill>
                  <a:schemeClr val="bg1"/>
                </a:solidFill>
                <a:latin typeface="微软雅黑" panose="020B0503020204020204" charset="-122"/>
                <a:ea typeface="微软雅黑" panose="020B0503020204020204" charset="-122"/>
              </a:rPr>
              <a:t> </a:t>
            </a:r>
            <a:r>
              <a:rPr lang="en-US" altLang="zh-CN" sz="2665" dirty="0">
                <a:solidFill>
                  <a:schemeClr val="bg1"/>
                </a:solidFill>
                <a:latin typeface="微软雅黑" panose="020B0503020204020204" charset="-122"/>
                <a:ea typeface="微软雅黑" panose="020B0503020204020204" charset="-122"/>
              </a:rPr>
              <a:t>By</a:t>
            </a:r>
            <a:r>
              <a:rPr lang="zh-CN" altLang="en-US" sz="2665" dirty="0">
                <a:solidFill>
                  <a:schemeClr val="bg1"/>
                </a:solidFill>
                <a:latin typeface="微软雅黑" panose="020B0503020204020204" charset="-122"/>
                <a:ea typeface="微软雅黑" panose="020B0503020204020204" charset="-122"/>
              </a:rPr>
              <a:t> 小杨哥</a:t>
            </a:r>
            <a:endParaRPr lang="zh-CN" altLang="en-US" sz="2665" dirty="0">
              <a:solidFill>
                <a:schemeClr val="bg1"/>
              </a:solidFill>
              <a:latin typeface="微软雅黑" panose="020B0503020204020204" charset="-122"/>
              <a:ea typeface="微软雅黑" panose="020B0503020204020204" charset="-122"/>
            </a:endParaRPr>
          </a:p>
        </p:txBody>
      </p:sp>
      <p:sp>
        <p:nvSpPr>
          <p:cNvPr id="25" name="Freeform 5"/>
          <p:cNvSpPr/>
          <p:nvPr/>
        </p:nvSpPr>
        <p:spPr bwMode="auto">
          <a:xfrm rot="1855731">
            <a:off x="4094915" y="1008340"/>
            <a:ext cx="640224" cy="577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6" name="Freeform 5"/>
          <p:cNvSpPr/>
          <p:nvPr/>
        </p:nvSpPr>
        <p:spPr bwMode="auto">
          <a:xfrm rot="1855731">
            <a:off x="5415992" y="941361"/>
            <a:ext cx="341503" cy="3079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7" name="Freeform 5"/>
          <p:cNvSpPr/>
          <p:nvPr/>
        </p:nvSpPr>
        <p:spPr bwMode="auto">
          <a:xfrm rot="1855731">
            <a:off x="3108313" y="1202556"/>
            <a:ext cx="339851" cy="3064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8" name="Freeform 5"/>
          <p:cNvSpPr/>
          <p:nvPr/>
        </p:nvSpPr>
        <p:spPr bwMode="auto">
          <a:xfrm rot="1855731">
            <a:off x="6359329" y="1162215"/>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9" name="Freeform 5"/>
          <p:cNvSpPr/>
          <p:nvPr/>
        </p:nvSpPr>
        <p:spPr bwMode="auto">
          <a:xfrm rot="1855731">
            <a:off x="7487837" y="1033329"/>
            <a:ext cx="231795" cy="2089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30" name="Freeform 5"/>
          <p:cNvSpPr/>
          <p:nvPr/>
        </p:nvSpPr>
        <p:spPr bwMode="auto">
          <a:xfrm rot="1855731">
            <a:off x="8419381" y="1076584"/>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grpSp>
        <p:nvGrpSpPr>
          <p:cNvPr id="31" name="组合 30"/>
          <p:cNvGrpSpPr/>
          <p:nvPr/>
        </p:nvGrpSpPr>
        <p:grpSpPr>
          <a:xfrm>
            <a:off x="4642460" y="3604635"/>
            <a:ext cx="2811528" cy="2534911"/>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lumMod val="50000"/>
                    <a:lumOff val="50000"/>
                  </a:srgbClr>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grpSp>
      <p:grpSp>
        <p:nvGrpSpPr>
          <p:cNvPr id="35" name="71"/>
          <p:cNvGrpSpPr/>
          <p:nvPr>
            <p:custDataLst>
              <p:tags r:id="rId1"/>
            </p:custDataLst>
          </p:nvPr>
        </p:nvGrpSpPr>
        <p:grpSpPr>
          <a:xfrm>
            <a:off x="2647941" y="2077839"/>
            <a:ext cx="6683383" cy="1137067"/>
            <a:chOff x="4304043" y="1286668"/>
            <a:chExt cx="3837944" cy="2757793"/>
          </a:xfrm>
          <a:effectLst>
            <a:outerShdw blurRad="203200" dist="152400" dir="8100000" algn="tr" rotWithShape="0">
              <a:prstClr val="black">
                <a:alpha val="50000"/>
              </a:prstClr>
            </a:outerShdw>
          </a:effectLst>
        </p:grpSpPr>
        <p:sp>
          <p:nvSpPr>
            <p:cNvPr id="36" name="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73"/>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9"/>
          <p:cNvSpPr>
            <a:spLocks noChangeArrowheads="1"/>
          </p:cNvSpPr>
          <p:nvPr>
            <p:custDataLst>
              <p:tags r:id="rId2"/>
            </p:custDataLst>
          </p:nvPr>
        </p:nvSpPr>
        <p:spPr bwMode="auto">
          <a:xfrm>
            <a:off x="2740997" y="2321793"/>
            <a:ext cx="6679449" cy="7067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defRPr/>
            </a:pPr>
            <a:r>
              <a:rPr lang="zh-CN" altLang="en-US" sz="4000" b="1" kern="0" dirty="0">
                <a:solidFill>
                  <a:srgbClr val="C9394A"/>
                </a:solidFill>
                <a:latin typeface="微软雅黑" panose="020B0503020204020204" charset="-122"/>
                <a:ea typeface="微软雅黑" panose="020B0503020204020204" charset="-122"/>
              </a:rPr>
              <a:t>Jenkins快速入门</a:t>
            </a:r>
            <a:endParaRPr lang="zh-CN" altLang="en-US" sz="4000" b="1" kern="0" dirty="0">
              <a:solidFill>
                <a:srgbClr val="C9394A"/>
              </a:solidFill>
              <a:latin typeface="微软雅黑" panose="020B0503020204020204" charset="-122"/>
              <a:ea typeface="微软雅黑" panose="020B0503020204020204" charset="-122"/>
            </a:endParaRPr>
          </a:p>
        </p:txBody>
      </p:sp>
      <p:sp>
        <p:nvSpPr>
          <p:cNvPr id="18" name="圆角矩形"/>
          <p:cNvSpPr/>
          <p:nvPr/>
        </p:nvSpPr>
        <p:spPr>
          <a:xfrm>
            <a:off x="4742180" y="4558665"/>
            <a:ext cx="2677160" cy="611505"/>
          </a:xfrm>
          <a:prstGeom prst="roundRect">
            <a:avLst>
              <a:gd name="adj" fmla="val 16666"/>
            </a:avLst>
          </a:prstGeom>
          <a:noFill/>
          <a:ln w="38100" cap="flat" cmpd="sng">
            <a:noFill/>
            <a:prstDash val="solid"/>
            <a:round/>
          </a:ln>
          <a:effectLst>
            <a:outerShdw blurRad="40000" dist="20000" dir="5400000" rotWithShape="0">
              <a:srgbClr val="000000">
                <a:alpha val="37647"/>
              </a:srgbClr>
            </a:outerShdw>
          </a:effectLst>
        </p:spPr>
        <p:txBody>
          <a:bodyPr vert="horz" wrap="square" lIns="121920" tIns="60960" rIns="121920" bIns="60960" anchor="ctr" anchorCtr="0"/>
          <a:lstStyle/>
          <a:p>
            <a:pPr algn="ctr"/>
            <a:r>
              <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总结</a:t>
            </a:r>
            <a:endPar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 calcmode="lin" valueType="num">
                                      <p:cBhvr>
                                        <p:cTn id="33" dur="1000" fill="hold"/>
                                        <p:tgtEl>
                                          <p:spTgt spid="29"/>
                                        </p:tgtEl>
                                        <p:attrNameLst>
                                          <p:attrName>style.rotation</p:attrName>
                                        </p:attrNameLst>
                                      </p:cBhvr>
                                      <p:tavLst>
                                        <p:tav tm="0">
                                          <p:val>
                                            <p:fltVal val="90"/>
                                          </p:val>
                                        </p:tav>
                                        <p:tav tm="100000">
                                          <p:val>
                                            <p:fltVal val="0"/>
                                          </p:val>
                                        </p:tav>
                                      </p:tavLst>
                                    </p:anim>
                                    <p:animEffect transition="in" filter="fade">
                                      <p:cBhvr>
                                        <p:cTn id="34" dur="1000"/>
                                        <p:tgtEl>
                                          <p:spTgt spid="2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style.rotation</p:attrName>
                                        </p:attrNameLst>
                                      </p:cBhvr>
                                      <p:tavLst>
                                        <p:tav tm="0">
                                          <p:val>
                                            <p:fltVal val="90"/>
                                          </p:val>
                                        </p:tav>
                                        <p:tav tm="100000">
                                          <p:val>
                                            <p:fltVal val="0"/>
                                          </p:val>
                                        </p:tav>
                                      </p:tavLst>
                                    </p:anim>
                                    <p:animEffect transition="in" filter="fade">
                                      <p:cBhvr>
                                        <p:cTn id="40" dur="1000"/>
                                        <p:tgtEl>
                                          <p:spTgt spid="3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250"/>
                                        <p:tgtEl>
                                          <p:spTgt spid="22"/>
                                        </p:tgtEl>
                                      </p:cBhvr>
                                    </p:animEffect>
                                  </p:childTnLst>
                                </p:cTn>
                              </p:par>
                            </p:childTnLst>
                          </p:cTn>
                        </p:par>
                        <p:par>
                          <p:cTn id="45" fill="hold">
                            <p:stCondLst>
                              <p:cond delay="1500"/>
                            </p:stCondLst>
                            <p:childTnLst>
                              <p:par>
                                <p:cTn id="46" presetID="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23"/>
                                        </p:tgtEl>
                                      </p:cBhvr>
                                    </p:animEffect>
                                  </p:childTnLst>
                                </p:cTn>
                              </p:par>
                            </p:childTnLst>
                          </p:cTn>
                        </p:par>
                        <p:par>
                          <p:cTn id="58" fill="hold">
                            <p:stCondLst>
                              <p:cond delay="1399"/>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4"/>
                                        </p:tgtEl>
                                        <p:attrNameLst>
                                          <p:attrName>ppt_y</p:attrName>
                                        </p:attrNameLst>
                                      </p:cBhvr>
                                      <p:tavLst>
                                        <p:tav tm="0">
                                          <p:val>
                                            <p:strVal val="#ppt_y"/>
                                          </p:val>
                                        </p:tav>
                                        <p:tav tm="100000">
                                          <p:val>
                                            <p:strVal val="#ppt_y"/>
                                          </p:val>
                                        </p:tav>
                                      </p:tavLst>
                                    </p:anim>
                                    <p:anim calcmode="lin" valueType="num">
                                      <p:cBhvr>
                                        <p:cTn id="6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65" dur="500" tmFilter="0,0; .5, 1; 1, 1"/>
                                        <p:tgtEl>
                                          <p:spTgt spid="24"/>
                                        </p:tgtEl>
                                      </p:cBhvr>
                                    </p:animEffect>
                                  </p:childTnLst>
                                </p:cTn>
                              </p:par>
                            </p:childTnLst>
                          </p:cTn>
                        </p:par>
                        <p:par>
                          <p:cTn id="66" fill="hold">
                            <p:stCondLst>
                              <p:cond delay="2599"/>
                            </p:stCondLst>
                            <p:childTnLst>
                              <p:par>
                                <p:cTn id="67" presetID="55"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strVal val="#ppt_w*0.70"/>
                                          </p:val>
                                        </p:tav>
                                        <p:tav tm="100000">
                                          <p:val>
                                            <p:strVal val="#ppt_w"/>
                                          </p:val>
                                        </p:tav>
                                      </p:tavLst>
                                    </p:anim>
                                    <p:anim calcmode="lin" valueType="num">
                                      <p:cBhvr>
                                        <p:cTn id="70" dur="500" fill="hold"/>
                                        <p:tgtEl>
                                          <p:spTgt spid="35"/>
                                        </p:tgtEl>
                                        <p:attrNameLst>
                                          <p:attrName>ppt_h</p:attrName>
                                        </p:attrNameLst>
                                      </p:cBhvr>
                                      <p:tavLst>
                                        <p:tav tm="0">
                                          <p:val>
                                            <p:strVal val="#ppt_h"/>
                                          </p:val>
                                        </p:tav>
                                        <p:tav tm="100000">
                                          <p:val>
                                            <p:strVal val="#ppt_h"/>
                                          </p:val>
                                        </p:tav>
                                      </p:tavLst>
                                    </p:anim>
                                    <p:animEffect transition="in" filter="fade">
                                      <p:cBhvr>
                                        <p:cTn id="71" dur="500"/>
                                        <p:tgtEl>
                                          <p:spTgt spid="35"/>
                                        </p:tgtEl>
                                      </p:cBhvr>
                                    </p:animEffect>
                                  </p:childTnLst>
                                </p:cTn>
                              </p:par>
                            </p:childTnLst>
                          </p:cTn>
                        </p:par>
                        <p:par>
                          <p:cTn id="72" fill="hold">
                            <p:stCondLst>
                              <p:cond delay="3099"/>
                            </p:stCondLst>
                            <p:childTnLst>
                              <p:par>
                                <p:cTn id="73" presetID="16" presetClass="entr" presetSubtype="2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1000"/>
                                        <p:tgtEl>
                                          <p:spTgt spid="38"/>
                                        </p:tgtEl>
                                      </p:cBhvr>
                                    </p:animEffect>
                                  </p:childTnLst>
                                </p:cTn>
                              </p:par>
                            </p:childTnLst>
                          </p:cTn>
                        </p:par>
                        <p:par>
                          <p:cTn id="76" fill="hold">
                            <p:stCondLst>
                              <p:cond delay="4099"/>
                            </p:stCondLst>
                            <p:childTnLst>
                              <p:par>
                                <p:cTn id="77" presetID="18" presetClass="entr" presetSubtype="1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strips(downLeft)">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utoUpdateAnimBg="0"/>
      <p:bldP spid="24" grpId="0" bldLvl="0" autoUpdateAnimBg="0"/>
      <p:bldP spid="25" grpId="0" bldLvl="0" animBg="1"/>
      <p:bldP spid="26" grpId="0" bldLvl="0" animBg="1"/>
      <p:bldP spid="27" grpId="0" bldLvl="0" animBg="1"/>
      <p:bldP spid="28" grpId="0" bldLvl="0" animBg="1"/>
      <p:bldP spid="29" grpId="0" bldLvl="0" animBg="1"/>
      <p:bldP spid="30" grpId="0" bldLvl="0" animBg="1"/>
      <p:bldP spid="38" grpId="0"/>
      <p:bldP spid="18"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p:cNvSpPr/>
          <p:nvPr/>
        </p:nvSpPr>
        <p:spPr>
          <a:xfrm>
            <a:off x="-240030" y="1375410"/>
            <a:ext cx="12367895" cy="5278755"/>
          </a:xfrm>
          <a:prstGeom prst="rect">
            <a:avLst/>
          </a:prstGeom>
          <a:noFill/>
          <a:ln w="9525" cap="flat" cmpd="sng">
            <a:noFill/>
            <a:prstDash val="solid"/>
            <a:miter/>
          </a:ln>
        </p:spPr>
        <p:txBody>
          <a:bodyPr vert="horz" wrap="square" lIns="121920" tIns="60960" rIns="121920" bIns="60960" anchor="ctr" anchorCtr="0"/>
          <a:lstStyle/>
          <a:p>
            <a:pPr marL="266700" algn="just">
              <a:lnSpc>
                <a:spcPct val="100000"/>
              </a:lnSpc>
              <a:spcBef>
                <a:spcPts val="0"/>
              </a:spcBef>
              <a:spcAft>
                <a:spcPts val="0"/>
              </a:spcAft>
              <a:buClr>
                <a:srgbClr val="C00000"/>
              </a:buClr>
              <a:buFont typeface="Wingdings" panose="05000000000000000000" charset="0"/>
            </a:pPr>
            <a:r>
              <a:rPr lang="en-US" altLang="zh-CN"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mn-ea"/>
              </a:rPr>
              <a:t>               </a:t>
            </a:r>
            <a:endParaRPr lang="en-US" altLang="zh-CN"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mn-ea"/>
            </a:endParaRPr>
          </a:p>
        </p:txBody>
      </p:sp>
      <p:sp>
        <p:nvSpPr>
          <p:cNvPr id="2" name="矩形"/>
          <p:cNvSpPr/>
          <p:nvPr/>
        </p:nvSpPr>
        <p:spPr>
          <a:xfrm>
            <a:off x="2639695" y="116840"/>
            <a:ext cx="7243445" cy="737870"/>
          </a:xfrm>
          <a:prstGeom prst="rect">
            <a:avLst/>
          </a:prstGeom>
          <a:noFill/>
          <a:ln w="9525" cap="flat" cmpd="sng">
            <a:noFill/>
            <a:prstDash val="solid"/>
            <a:miter/>
          </a:ln>
        </p:spPr>
        <p:txBody>
          <a:bodyPr vert="horz" wrap="none" lIns="121920" tIns="60960" rIns="121920" bIns="60960" anchor="t" anchorCtr="0">
            <a:noAutofit/>
          </a:bodyPr>
          <a:lstStyle/>
          <a:p>
            <a:pPr marL="0" indent="0" algn="ctr">
              <a:lnSpc>
                <a:spcPct val="100000"/>
              </a:lnSpc>
              <a:spcBef>
                <a:spcPts val="0"/>
              </a:spcBef>
              <a:spcAft>
                <a:spcPts val="0"/>
              </a:spcAft>
              <a:buNone/>
            </a:pPr>
            <a:r>
              <a:rPr lang="en-US" sz="4000" b="1">
                <a:solidFill>
                  <a:srgbClr val="C9394A"/>
                </a:solidFill>
                <a:latin typeface="微软雅黑" panose="020B0503020204020204" charset="-122"/>
                <a:ea typeface="微软雅黑" panose="020B0503020204020204" charset="-122"/>
                <a:cs typeface="微软雅黑" panose="020B0503020204020204" charset="-122"/>
                <a:sym typeface="+mn-ea"/>
              </a:rPr>
              <a:t>K8S Helm</a:t>
            </a:r>
            <a:r>
              <a:rPr sz="4000" b="1">
                <a:solidFill>
                  <a:srgbClr val="C9394A"/>
                </a:solidFill>
                <a:latin typeface="微软雅黑" panose="020B0503020204020204" charset="-122"/>
                <a:ea typeface="微软雅黑" panose="020B0503020204020204" charset="-122"/>
                <a:cs typeface="微软雅黑" panose="020B0503020204020204" charset="-122"/>
                <a:sym typeface="+mn-ea"/>
              </a:rPr>
              <a:t>部署Jenkins</a:t>
            </a:r>
            <a:r>
              <a:rPr lang="en-US" sz="4000" b="1">
                <a:solidFill>
                  <a:srgbClr val="C9394A"/>
                </a:solidFill>
                <a:latin typeface="微软雅黑" panose="020B0503020204020204" charset="-122"/>
                <a:ea typeface="微软雅黑" panose="020B0503020204020204" charset="-122"/>
                <a:cs typeface="微软雅黑" panose="020B0503020204020204" charset="-122"/>
                <a:sym typeface="+mn-ea"/>
              </a:rPr>
              <a:t>-</a:t>
            </a:r>
            <a:r>
              <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rPr>
              <a:t>准备工作</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1777365" y="1149350"/>
            <a:ext cx="8285480" cy="1445260"/>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创建命名空间与账户</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kubectl create ns jenkins</a:t>
            </a:r>
            <a:endParaRPr lang="en-US" altLang="zh-CN"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kubectl apply -f </a:t>
            </a:r>
            <a:r>
              <a:rPr lang="zh-CN" altLang="en-US" sz="2670" b="1">
                <a:latin typeface="微软雅黑" panose="020B0503020204020204" charset="-122"/>
                <a:ea typeface="微软雅黑" panose="020B0503020204020204" charset="-122"/>
                <a:cs typeface="微软雅黑" panose="020B0503020204020204" charset="-122"/>
                <a:sym typeface="+mn-ea"/>
              </a:rPr>
              <a:t>helm-jenkins/jenkins-sa.yaml</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endParaRPr lang="en-US" altLang="zh-CN" sz="2670" b="1">
              <a:latin typeface="微软雅黑" panose="020B0503020204020204" charset="-122"/>
              <a:ea typeface="微软雅黑" panose="020B0503020204020204" charset="-122"/>
              <a:cs typeface="微软雅黑" panose="020B0503020204020204" charset="-122"/>
            </a:endParaRPr>
          </a:p>
          <a:p>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1773555" y="2776220"/>
            <a:ext cx="10057130" cy="3227705"/>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修改</a:t>
            </a:r>
            <a:r>
              <a:rPr lang="en-US" altLang="zh-CN" sz="2670" b="1">
                <a:latin typeface="微软雅黑" panose="020B0503020204020204" charset="-122"/>
                <a:ea typeface="微软雅黑" panose="020B0503020204020204" charset="-122"/>
                <a:cs typeface="微软雅黑" panose="020B0503020204020204" charset="-122"/>
                <a:sym typeface="+mn-ea"/>
              </a:rPr>
              <a:t>jenkins-value.yaml</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vim </a:t>
            </a:r>
            <a:r>
              <a:rPr lang="zh-CN" altLang="en-US" sz="2670" b="1">
                <a:latin typeface="微软雅黑" panose="020B0503020204020204" charset="-122"/>
                <a:ea typeface="微软雅黑" panose="020B0503020204020204" charset="-122"/>
                <a:cs typeface="微软雅黑" panose="020B0503020204020204" charset="-122"/>
                <a:sym typeface="+mn-ea"/>
              </a:rPr>
              <a:t>helm-jenkins/</a:t>
            </a:r>
            <a:r>
              <a:rPr lang="zh-CN" altLang="en-US" sz="2670" b="1">
                <a:latin typeface="微软雅黑" panose="020B0503020204020204" charset="-122"/>
                <a:ea typeface="微软雅黑" panose="020B0503020204020204" charset="-122"/>
                <a:cs typeface="微软雅黑" panose="020B0503020204020204" charset="-122"/>
                <a:sym typeface="+mn-ea"/>
              </a:rPr>
              <a:t>jenkins-values.yaml </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 904   storageClass:</a:t>
            </a:r>
            <a:r>
              <a:rPr lang="en-US" altLang="zh-CN" sz="2670" b="1">
                <a:latin typeface="微软雅黑" panose="020B0503020204020204" charset="-122"/>
                <a:ea typeface="微软雅黑" panose="020B0503020204020204" charset="-122"/>
                <a:cs typeface="微软雅黑" panose="020B0503020204020204" charset="-122"/>
                <a:sym typeface="+mn-ea"/>
              </a:rPr>
              <a:t> nfs-client   # </a:t>
            </a:r>
            <a:r>
              <a:rPr lang="zh-CN" altLang="en-US" sz="2670" b="1">
                <a:latin typeface="微软雅黑" panose="020B0503020204020204" charset="-122"/>
                <a:ea typeface="微软雅黑" panose="020B0503020204020204" charset="-122"/>
                <a:cs typeface="微软雅黑" panose="020B0503020204020204" charset="-122"/>
                <a:sym typeface="+mn-ea"/>
              </a:rPr>
              <a:t>填写</a:t>
            </a:r>
            <a:r>
              <a:rPr lang="en-US" altLang="zh-CN" sz="2670" b="1">
                <a:latin typeface="微软雅黑" panose="020B0503020204020204" charset="-122"/>
                <a:ea typeface="微软雅黑" panose="020B0503020204020204" charset="-122"/>
                <a:cs typeface="微软雅黑" panose="020B0503020204020204" charset="-122"/>
                <a:sym typeface="+mn-ea"/>
              </a:rPr>
              <a:t>sc</a:t>
            </a:r>
            <a:r>
              <a:rPr lang="zh-CN" altLang="en-US" sz="2670" b="1">
                <a:latin typeface="微软雅黑" panose="020B0503020204020204" charset="-122"/>
                <a:ea typeface="微软雅黑" panose="020B0503020204020204" charset="-122"/>
                <a:cs typeface="微软雅黑" panose="020B0503020204020204" charset="-122"/>
                <a:sym typeface="+mn-ea"/>
              </a:rPr>
              <a:t>名字</a:t>
            </a:r>
            <a:r>
              <a:rPr lang="en-US" altLang="zh-CN" sz="2670" b="1">
                <a:latin typeface="微软雅黑" panose="020B0503020204020204" charset="-122"/>
                <a:ea typeface="微软雅黑" panose="020B0503020204020204" charset="-122"/>
                <a:cs typeface="微软雅黑" panose="020B0503020204020204" charset="-122"/>
                <a:sym typeface="+mn-ea"/>
              </a:rPr>
              <a:t>...</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 9</a:t>
            </a:r>
            <a:r>
              <a:rPr lang="en-US" altLang="zh-CN" sz="2670" b="1">
                <a:latin typeface="微软雅黑" panose="020B0503020204020204" charset="-122"/>
                <a:ea typeface="微软雅黑" panose="020B0503020204020204" charset="-122"/>
                <a:cs typeface="微软雅黑" panose="020B0503020204020204" charset="-122"/>
                <a:sym typeface="+mn-ea"/>
              </a:rPr>
              <a:t>44</a:t>
            </a:r>
            <a:r>
              <a:rPr lang="zh-CN" altLang="en-US" sz="2670" b="1">
                <a:latin typeface="微软雅黑" panose="020B0503020204020204" charset="-122"/>
                <a:ea typeface="微软雅黑" panose="020B0503020204020204" charset="-122"/>
                <a:cs typeface="微软雅黑" panose="020B0503020204020204" charset="-122"/>
                <a:sym typeface="+mn-ea"/>
              </a:rPr>
              <a:t> serviceAccount:</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 9</a:t>
            </a:r>
            <a:r>
              <a:rPr lang="en-US" altLang="zh-CN" sz="2670" b="1">
                <a:latin typeface="微软雅黑" panose="020B0503020204020204" charset="-122"/>
                <a:ea typeface="微软雅黑" panose="020B0503020204020204" charset="-122"/>
                <a:cs typeface="微软雅黑" panose="020B0503020204020204" charset="-122"/>
                <a:sym typeface="+mn-ea"/>
              </a:rPr>
              <a:t>45</a:t>
            </a:r>
            <a:r>
              <a:rPr lang="zh-CN" altLang="en-US" sz="2670" b="1">
                <a:latin typeface="微软雅黑" panose="020B0503020204020204" charset="-122"/>
                <a:ea typeface="微软雅黑" panose="020B0503020204020204" charset="-122"/>
                <a:cs typeface="微软雅黑" panose="020B0503020204020204" charset="-122"/>
                <a:sym typeface="+mn-ea"/>
              </a:rPr>
              <a:t>   create: false</a:t>
            </a:r>
            <a:r>
              <a:rPr lang="en-US" altLang="zh-CN" sz="2670" b="1">
                <a:latin typeface="微软雅黑" panose="020B0503020204020204" charset="-122"/>
                <a:ea typeface="微软雅黑" panose="020B0503020204020204" charset="-122"/>
                <a:cs typeface="微软雅黑" panose="020B0503020204020204" charset="-122"/>
                <a:sym typeface="+mn-ea"/>
              </a:rPr>
              <a:t>     # </a:t>
            </a:r>
            <a:r>
              <a:rPr lang="zh-CN" altLang="en-US" sz="2670" b="1">
                <a:latin typeface="微软雅黑" panose="020B0503020204020204" charset="-122"/>
                <a:ea typeface="微软雅黑" panose="020B0503020204020204" charset="-122"/>
                <a:cs typeface="微软雅黑" panose="020B0503020204020204" charset="-122"/>
                <a:sym typeface="+mn-ea"/>
              </a:rPr>
              <a:t>关闭</a:t>
            </a:r>
            <a:r>
              <a:rPr lang="en-US" altLang="zh-CN" sz="2670" b="1">
                <a:latin typeface="微软雅黑" panose="020B0503020204020204" charset="-122"/>
                <a:ea typeface="微软雅黑" panose="020B0503020204020204" charset="-122"/>
                <a:cs typeface="微软雅黑" panose="020B0503020204020204" charset="-122"/>
                <a:sym typeface="+mn-ea"/>
              </a:rPr>
              <a:t>sa</a:t>
            </a:r>
            <a:r>
              <a:rPr lang="zh-CN" altLang="en-US" sz="2670" b="1">
                <a:latin typeface="微软雅黑" panose="020B0503020204020204" charset="-122"/>
                <a:ea typeface="微软雅黑" panose="020B0503020204020204" charset="-122"/>
                <a:cs typeface="微软雅黑" panose="020B0503020204020204" charset="-122"/>
                <a:sym typeface="+mn-ea"/>
              </a:rPr>
              <a:t>账号创建，前面的步骤已经创建</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 9</a:t>
            </a:r>
            <a:r>
              <a:rPr lang="en-US" altLang="zh-CN" sz="2670" b="1">
                <a:latin typeface="微软雅黑" panose="020B0503020204020204" charset="-122"/>
                <a:ea typeface="微软雅黑" panose="020B0503020204020204" charset="-122"/>
                <a:cs typeface="微软雅黑" panose="020B0503020204020204" charset="-122"/>
                <a:sym typeface="+mn-ea"/>
              </a:rPr>
              <a:t>46</a:t>
            </a:r>
            <a:r>
              <a:rPr lang="zh-CN" altLang="en-US" sz="2670" b="1">
                <a:latin typeface="微软雅黑" panose="020B0503020204020204" charset="-122"/>
                <a:ea typeface="微软雅黑" panose="020B0503020204020204" charset="-122"/>
                <a:cs typeface="微软雅黑" panose="020B0503020204020204" charset="-122"/>
                <a:sym typeface="+mn-ea"/>
              </a:rPr>
              <a:t>   name: jenkins</a:t>
            </a:r>
            <a:r>
              <a:rPr lang="en-US" altLang="zh-CN" sz="2670" b="1">
                <a:latin typeface="微软雅黑" panose="020B0503020204020204" charset="-122"/>
                <a:ea typeface="微软雅黑" panose="020B0503020204020204" charset="-122"/>
                <a:cs typeface="微软雅黑" panose="020B0503020204020204" charset="-122"/>
                <a:sym typeface="+mn-ea"/>
              </a:rPr>
              <a:t>  # </a:t>
            </a:r>
            <a:r>
              <a:rPr lang="zh-CN" altLang="en-US" sz="2670" b="1">
                <a:latin typeface="微软雅黑" panose="020B0503020204020204" charset="-122"/>
                <a:ea typeface="微软雅黑" panose="020B0503020204020204" charset="-122"/>
                <a:cs typeface="微软雅黑" panose="020B0503020204020204" charset="-122"/>
                <a:sym typeface="+mn-ea"/>
              </a:rPr>
              <a:t>填写你前面运行生成的</a:t>
            </a:r>
            <a:r>
              <a:rPr lang="en-US" altLang="zh-CN" sz="2670" b="1">
                <a:latin typeface="微软雅黑" panose="020B0503020204020204" charset="-122"/>
                <a:ea typeface="微软雅黑" panose="020B0503020204020204" charset="-122"/>
                <a:cs typeface="微软雅黑" panose="020B0503020204020204" charset="-122"/>
                <a:sym typeface="+mn-ea"/>
              </a:rPr>
              <a:t>sa</a:t>
            </a:r>
            <a:r>
              <a:rPr lang="zh-CN" altLang="en-US" sz="2670" b="1">
                <a:latin typeface="微软雅黑" panose="020B0503020204020204" charset="-122"/>
                <a:ea typeface="微软雅黑" panose="020B0503020204020204" charset="-122"/>
                <a:cs typeface="微软雅黑" panose="020B0503020204020204" charset="-122"/>
                <a:sym typeface="+mn-ea"/>
              </a:rPr>
              <a:t>名字</a:t>
            </a:r>
            <a:endParaRPr lang="zh-CN" altLang="en-US" sz="2670" b="1">
              <a:latin typeface="微软雅黑" panose="020B0503020204020204" charset="-122"/>
              <a:ea typeface="微软雅黑" panose="020B0503020204020204" charset="-122"/>
              <a:cs typeface="微软雅黑" panose="020B0503020204020204" charset="-122"/>
            </a:endParaRPr>
          </a:p>
          <a:p>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ppt_x"/>
                                          </p:val>
                                        </p:tav>
                                        <p:tav tm="100000">
                                          <p:val>
                                            <p:strVal val="#ppt_x"/>
                                          </p:val>
                                        </p:tav>
                                      </p:tavLst>
                                    </p:anim>
                                    <p:anim calcmode="lin" valueType="num">
                                      <p:cBhvr additive="base">
                                        <p:cTn id="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1" grpId="1"/>
      <p:bldP spid="5" grpId="0"/>
      <p:bldP spid="5" grpId="1"/>
      <p:bldP spid="4" grpId="0"/>
      <p:bldP spid="4"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p:cNvSpPr/>
          <p:nvPr/>
        </p:nvSpPr>
        <p:spPr>
          <a:xfrm>
            <a:off x="1059815" y="1892300"/>
            <a:ext cx="10659110" cy="1284605"/>
          </a:xfrm>
          <a:prstGeom prst="rect">
            <a:avLst/>
          </a:prstGeom>
          <a:noFill/>
          <a:ln w="9525" cap="flat" cmpd="sng">
            <a:noFill/>
            <a:prstDash val="solid"/>
            <a:miter/>
          </a:ln>
        </p:spPr>
        <p:txBody>
          <a:bodyPr vert="horz" wrap="square" lIns="121920" tIns="60960" rIns="121920" bIns="60960" anchor="ctr" anchorCtr="0"/>
          <a:lstStyle/>
          <a:p>
            <a:pPr marL="266700" algn="just">
              <a:lnSpc>
                <a:spcPct val="100000"/>
              </a:lnSpc>
              <a:spcBef>
                <a:spcPts val="0"/>
              </a:spcBef>
              <a:spcAft>
                <a:spcPts val="0"/>
              </a:spcAft>
              <a:buClr>
                <a:srgbClr val="C00000"/>
              </a:buClr>
              <a:buFont typeface="Wingdings" panose="05000000000000000000" charset="0"/>
            </a:pPr>
            <a:endParaRPr lang="zh-CN" altLang="en-US"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Calibri" panose="020F0502020204030204" charset="0"/>
            </a:endParaRPr>
          </a:p>
        </p:txBody>
      </p:sp>
      <p:sp>
        <p:nvSpPr>
          <p:cNvPr id="93" name="矩形"/>
          <p:cNvSpPr/>
          <p:nvPr/>
        </p:nvSpPr>
        <p:spPr>
          <a:xfrm>
            <a:off x="880110" y="2997200"/>
            <a:ext cx="10972800" cy="1056005"/>
          </a:xfrm>
          <a:prstGeom prst="rect">
            <a:avLst/>
          </a:prstGeom>
          <a:noFill/>
          <a:ln w="9525" cap="flat" cmpd="sng">
            <a:noFill/>
            <a:prstDash val="solid"/>
            <a:miter/>
          </a:ln>
        </p:spPr>
        <p:txBody>
          <a:bodyPr vert="horz" wrap="square" lIns="121920" tIns="60960" rIns="121920" bIns="60960" anchor="ctr" anchorCtr="0"/>
          <a:lstStyle/>
          <a:p>
            <a:pPr marL="266700" algn="just" eaLnBrk="0" fontAlgn="base" hangingPunct="0">
              <a:lnSpc>
                <a:spcPct val="100000"/>
              </a:lnSpc>
              <a:spcBef>
                <a:spcPts val="0"/>
              </a:spcBef>
              <a:spcAft>
                <a:spcPts val="0"/>
              </a:spcAft>
              <a:buClr>
                <a:srgbClr val="C00000"/>
              </a:buClr>
              <a:buFont typeface="Wingdings" panose="05000000000000000000" charset="0"/>
            </a:pPr>
            <a:endParaRPr lang="en-US" altLang="zh-CN" sz="2665" b="1" u="none" strike="noStrike" kern="100" cap="none" spc="0" baseline="0">
              <a:solidFill>
                <a:schemeClr val="tx1"/>
              </a:solidFill>
              <a:latin typeface="微软雅黑" panose="020B0503020204020204" charset="-122"/>
              <a:ea typeface="微软雅黑" panose="020B0503020204020204" charset="-122"/>
              <a:cs typeface="微软雅黑" panose="020B0503020204020204" charset="-122"/>
            </a:endParaRPr>
          </a:p>
        </p:txBody>
      </p:sp>
      <p:sp>
        <p:nvSpPr>
          <p:cNvPr id="2" name="矩形"/>
          <p:cNvSpPr/>
          <p:nvPr/>
        </p:nvSpPr>
        <p:spPr>
          <a:xfrm>
            <a:off x="2120900" y="288290"/>
            <a:ext cx="8068945" cy="737235"/>
          </a:xfrm>
          <a:prstGeom prst="rect">
            <a:avLst/>
          </a:prstGeom>
          <a:noFill/>
          <a:ln w="9525" cap="flat" cmpd="sng">
            <a:noFill/>
            <a:prstDash val="solid"/>
            <a:miter/>
          </a:ln>
        </p:spPr>
        <p:txBody>
          <a:bodyPr vert="horz" wrap="square" lIns="121920" tIns="60960" rIns="121920" bIns="60960" anchor="t" anchorCtr="0">
            <a:spAutoFit/>
          </a:bodyPr>
          <a:lstStyle/>
          <a:p>
            <a:pPr marL="0" indent="0" algn="ctr">
              <a:lnSpc>
                <a:spcPct val="100000"/>
              </a:lnSpc>
              <a:spcBef>
                <a:spcPts val="0"/>
              </a:spcBef>
              <a:spcAft>
                <a:spcPts val="0"/>
              </a:spcAft>
              <a:buNone/>
            </a:pPr>
            <a:r>
              <a:rPr lang="zh-CN" sz="4000" b="1" u="none" strike="noStrike" kern="100" cap="none" spc="0" baseline="0">
                <a:solidFill>
                  <a:srgbClr val="C9394A"/>
                </a:solidFill>
                <a:latin typeface="微软雅黑" panose="020B0503020204020204" charset="-122"/>
                <a:ea typeface="微软雅黑" panose="020B0503020204020204" charset="-122"/>
                <a:cs typeface="Times New Roman" panose="02020603050405020304" charset="0"/>
                <a:sym typeface="+mn-ea"/>
              </a:rPr>
              <a:t>重点掌握</a:t>
            </a:r>
            <a:endParaRPr lang="zh-CN" sz="4000" b="1" u="none" strike="noStrike" kern="100" cap="none" spc="0" baseline="0">
              <a:solidFill>
                <a:srgbClr val="C9394A"/>
              </a:solidFill>
              <a:latin typeface="微软雅黑" panose="020B0503020204020204" charset="-122"/>
              <a:ea typeface="微软雅黑" panose="020B0503020204020204" charset="-122"/>
              <a:cs typeface="Times New Roman" panose="02020603050405020304" charset="0"/>
              <a:sym typeface="+mn-ea"/>
            </a:endParaRPr>
          </a:p>
        </p:txBody>
      </p:sp>
      <p:sp>
        <p:nvSpPr>
          <p:cNvPr id="5" name="圆角矩形 4"/>
          <p:cNvSpPr/>
          <p:nvPr/>
        </p:nvSpPr>
        <p:spPr>
          <a:xfrm>
            <a:off x="1199515" y="6885305"/>
            <a:ext cx="75565" cy="75565"/>
          </a:xfrm>
          <a:prstGeom prst="round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矩形"/>
          <p:cNvSpPr/>
          <p:nvPr/>
        </p:nvSpPr>
        <p:spPr>
          <a:xfrm>
            <a:off x="3431540" y="1982470"/>
            <a:ext cx="7232650" cy="677545"/>
          </a:xfrm>
          <a:prstGeom prst="rect">
            <a:avLst/>
          </a:prstGeom>
          <a:noFill/>
          <a:ln w="9525" cap="flat" cmpd="sng">
            <a:noFill/>
            <a:prstDash val="solid"/>
            <a:miter/>
          </a:ln>
        </p:spPr>
        <p:txBody>
          <a:bodyPr vert="horz" wrap="square" lIns="121920" tIns="60960" rIns="121920" bIns="60960" anchor="ctr" anchorCtr="0"/>
          <a:p>
            <a:pPr marL="0" lvl="5" indent="-342900" algn="just">
              <a:lnSpc>
                <a:spcPct val="100000"/>
              </a:lnSpc>
              <a:spcBef>
                <a:spcPts val="0"/>
              </a:spcBef>
              <a:spcAft>
                <a:spcPts val="0"/>
              </a:spcAft>
              <a:buClr>
                <a:srgbClr val="C00000"/>
              </a:buClr>
              <a:buFont typeface="Wingdings" panose="05000000000000000000" charset="0"/>
              <a:buChar char="u"/>
            </a:pPr>
            <a:endParaRPr lang="zh-CN" sz="2665" b="1">
              <a:latin typeface="微软雅黑" panose="020B0503020204020204" charset="-122"/>
              <a:ea typeface="微软雅黑" panose="020B0503020204020204" charset="-122"/>
              <a:cs typeface="微软雅黑" panose="020B0503020204020204" charset="-122"/>
              <a:sym typeface="+mn-ea"/>
            </a:endParaRPr>
          </a:p>
          <a:p>
            <a:pPr marL="0" lvl="5" indent="-342900" algn="just">
              <a:lnSpc>
                <a:spcPct val="100000"/>
              </a:lnSpc>
              <a:spcBef>
                <a:spcPts val="0"/>
              </a:spcBef>
              <a:spcAft>
                <a:spcPts val="0"/>
              </a:spcAft>
              <a:buClr>
                <a:srgbClr val="C00000"/>
              </a:buClr>
              <a:buFont typeface="Wingdings" panose="05000000000000000000" charset="0"/>
              <a:buChar char="u"/>
            </a:pPr>
            <a:r>
              <a:rPr lang="zh-CN" sz="2665" b="1">
                <a:latin typeface="微软雅黑" panose="020B0503020204020204" charset="-122"/>
                <a:ea typeface="微软雅黑" panose="020B0503020204020204" charset="-122"/>
                <a:cs typeface="微软雅黑" panose="020B0503020204020204" charset="-122"/>
                <a:sym typeface="+mn-ea"/>
              </a:rPr>
              <a:t>必须熟悉</a:t>
            </a:r>
            <a:r>
              <a:rPr lang="en-US" altLang="zh-CN" sz="2665" b="1">
                <a:latin typeface="微软雅黑" panose="020B0503020204020204" charset="-122"/>
                <a:ea typeface="微软雅黑" panose="020B0503020204020204" charset="-122"/>
                <a:cs typeface="微软雅黑" panose="020B0503020204020204" charset="-122"/>
                <a:sym typeface="+mn-ea"/>
              </a:rPr>
              <a:t>Jenkins pipeline</a:t>
            </a:r>
            <a:r>
              <a:rPr lang="zh-CN" altLang="en-US" sz="2665" b="1">
                <a:latin typeface="微软雅黑" panose="020B0503020204020204" charset="-122"/>
                <a:ea typeface="微软雅黑" panose="020B0503020204020204" charset="-122"/>
                <a:cs typeface="微软雅黑" panose="020B0503020204020204" charset="-122"/>
                <a:sym typeface="+mn-ea"/>
              </a:rPr>
              <a:t>流水线使用</a:t>
            </a:r>
            <a:endParaRPr lang="zh-CN" altLang="en-US" sz="2665" b="1">
              <a:latin typeface="微软雅黑" panose="020B0503020204020204" charset="-122"/>
              <a:ea typeface="微软雅黑" panose="020B0503020204020204" charset="-122"/>
              <a:cs typeface="微软雅黑" panose="020B0503020204020204" charset="-122"/>
            </a:endParaRPr>
          </a:p>
          <a:p>
            <a:pPr marL="609600" indent="-342900" algn="just">
              <a:lnSpc>
                <a:spcPct val="100000"/>
              </a:lnSpc>
              <a:spcBef>
                <a:spcPts val="0"/>
              </a:spcBef>
              <a:spcAft>
                <a:spcPts val="0"/>
              </a:spcAft>
              <a:buClr>
                <a:srgbClr val="C00000"/>
              </a:buClr>
              <a:buFont typeface="Wingdings" panose="05000000000000000000" charset="0"/>
              <a:buChar char="u"/>
            </a:pPr>
            <a:endParaRPr lang="zh-CN" altLang="en-US"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Calibri" panose="020F0502020204030204" charset="0"/>
            </a:endParaRPr>
          </a:p>
        </p:txBody>
      </p:sp>
      <p:sp>
        <p:nvSpPr>
          <p:cNvPr id="8" name="矩形"/>
          <p:cNvSpPr/>
          <p:nvPr/>
        </p:nvSpPr>
        <p:spPr>
          <a:xfrm>
            <a:off x="3431540" y="3789045"/>
            <a:ext cx="4268470" cy="677545"/>
          </a:xfrm>
          <a:prstGeom prst="rect">
            <a:avLst/>
          </a:prstGeom>
          <a:noFill/>
          <a:ln w="9525" cap="flat" cmpd="sng">
            <a:noFill/>
            <a:prstDash val="solid"/>
            <a:miter/>
          </a:ln>
        </p:spPr>
        <p:txBody>
          <a:bodyPr vert="horz" wrap="square" lIns="121920" tIns="60960" rIns="121920" bIns="60960" anchor="ctr" anchorCtr="0"/>
          <a:p>
            <a:pPr marL="0" lvl="5" indent="-342900" algn="just">
              <a:lnSpc>
                <a:spcPct val="100000"/>
              </a:lnSpc>
              <a:spcBef>
                <a:spcPts val="0"/>
              </a:spcBef>
              <a:spcAft>
                <a:spcPts val="0"/>
              </a:spcAft>
              <a:buClr>
                <a:srgbClr val="C00000"/>
              </a:buClr>
              <a:buFont typeface="Wingdings" panose="05000000000000000000" charset="0"/>
              <a:buChar char="u"/>
            </a:pPr>
            <a:r>
              <a:rPr lang="zh-CN" sz="2665" b="1">
                <a:latin typeface="微软雅黑" panose="020B0503020204020204" charset="-122"/>
                <a:ea typeface="微软雅黑" panose="020B0503020204020204" charset="-122"/>
                <a:cs typeface="微软雅黑" panose="020B0503020204020204" charset="-122"/>
                <a:sym typeface="+mn-ea"/>
              </a:rPr>
              <a:t>必须熟悉用户权限控制</a:t>
            </a:r>
            <a:endParaRPr lang="zh-CN" altLang="en-US"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Calibri" panose="020F050202020403020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ppt_x"/>
                                          </p:val>
                                        </p:tav>
                                        <p:tav tm="100000">
                                          <p:val>
                                            <p:strVal val="#ppt_x"/>
                                          </p:val>
                                        </p:tav>
                                      </p:tavLst>
                                    </p:anim>
                                    <p:anim calcmode="lin" valueType="num">
                                      <p:cBhvr additive="base">
                                        <p:cTn id="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3"/>
                                        </p:tgtEl>
                                        <p:attrNameLst>
                                          <p:attrName>style.visibility</p:attrName>
                                        </p:attrNameLst>
                                      </p:cBhvr>
                                      <p:to>
                                        <p:strVal val="visible"/>
                                      </p:to>
                                    </p:set>
                                    <p:anim calcmode="lin" valueType="num">
                                      <p:cBhvr additive="base">
                                        <p:cTn id="13" dur="500" fill="hold"/>
                                        <p:tgtEl>
                                          <p:spTgt spid="93"/>
                                        </p:tgtEl>
                                        <p:attrNameLst>
                                          <p:attrName>ppt_x</p:attrName>
                                        </p:attrNameLst>
                                      </p:cBhvr>
                                      <p:tavLst>
                                        <p:tav tm="0">
                                          <p:val>
                                            <p:strVal val="#ppt_x"/>
                                          </p:val>
                                        </p:tav>
                                        <p:tav tm="100000">
                                          <p:val>
                                            <p:strVal val="#ppt_x"/>
                                          </p:val>
                                        </p:tav>
                                      </p:tavLst>
                                    </p:anim>
                                    <p:anim calcmode="lin" valueType="num">
                                      <p:cBhvr additive="base">
                                        <p:cTn id="14"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animBg="1"/>
      <p:bldP spid="93" grpId="0"/>
      <p:bldP spid="93" grpId="1"/>
      <p:bldP spid="6" grpId="0"/>
      <p:bldP spid="6" grpId="1"/>
      <p:bldP spid="8" grpId="0"/>
      <p:bldP spid="8" grpId="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4439905"/>
            <a:ext cx="12190413" cy="915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TextBox 5"/>
          <p:cNvSpPr>
            <a:spLocks noChangeArrowheads="1"/>
          </p:cNvSpPr>
          <p:nvPr/>
        </p:nvSpPr>
        <p:spPr bwMode="auto">
          <a:xfrm>
            <a:off x="212652" y="4623712"/>
            <a:ext cx="4295716"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665" dirty="0">
                <a:solidFill>
                  <a:schemeClr val="bg1"/>
                </a:solidFill>
                <a:latin typeface="微软雅黑" panose="020B0503020204020204" charset="-122"/>
                <a:ea typeface="微软雅黑" panose="020B0503020204020204" charset="-122"/>
              </a:rPr>
              <a:t>本章概述</a:t>
            </a:r>
            <a:endParaRPr lang="zh-CN" altLang="en-US" sz="2665" dirty="0">
              <a:solidFill>
                <a:schemeClr val="bg1"/>
              </a:solidFill>
              <a:latin typeface="微软雅黑" panose="020B0503020204020204" charset="-122"/>
              <a:ea typeface="微软雅黑" panose="020B0503020204020204" charset="-122"/>
            </a:endParaRPr>
          </a:p>
        </p:txBody>
      </p:sp>
      <p:sp>
        <p:nvSpPr>
          <p:cNvPr id="24" name="TextBox 5"/>
          <p:cNvSpPr>
            <a:spLocks noChangeArrowheads="1"/>
          </p:cNvSpPr>
          <p:nvPr/>
        </p:nvSpPr>
        <p:spPr bwMode="auto">
          <a:xfrm>
            <a:off x="7906639" y="4623712"/>
            <a:ext cx="427184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65" dirty="0">
                <a:solidFill>
                  <a:schemeClr val="bg1"/>
                </a:solidFill>
                <a:latin typeface="微软雅黑" panose="020B0503020204020204" charset="-122"/>
                <a:ea typeface="微软雅黑" panose="020B0503020204020204" charset="-122"/>
              </a:rPr>
              <a:t>Produced</a:t>
            </a:r>
            <a:r>
              <a:rPr lang="zh-CN" altLang="en-US" sz="2665" dirty="0">
                <a:solidFill>
                  <a:schemeClr val="bg1"/>
                </a:solidFill>
                <a:latin typeface="微软雅黑" panose="020B0503020204020204" charset="-122"/>
                <a:ea typeface="微软雅黑" panose="020B0503020204020204" charset="-122"/>
              </a:rPr>
              <a:t> </a:t>
            </a:r>
            <a:r>
              <a:rPr lang="en-US" altLang="zh-CN" sz="2665" dirty="0">
                <a:solidFill>
                  <a:schemeClr val="bg1"/>
                </a:solidFill>
                <a:latin typeface="微软雅黑" panose="020B0503020204020204" charset="-122"/>
                <a:ea typeface="微软雅黑" panose="020B0503020204020204" charset="-122"/>
              </a:rPr>
              <a:t>By</a:t>
            </a:r>
            <a:r>
              <a:rPr lang="zh-CN" altLang="en-US" sz="2665" dirty="0">
                <a:solidFill>
                  <a:schemeClr val="bg1"/>
                </a:solidFill>
                <a:latin typeface="微软雅黑" panose="020B0503020204020204" charset="-122"/>
                <a:ea typeface="微软雅黑" panose="020B0503020204020204" charset="-122"/>
              </a:rPr>
              <a:t> 小杨哥</a:t>
            </a:r>
            <a:endParaRPr lang="zh-CN" altLang="en-US" sz="2665" dirty="0">
              <a:solidFill>
                <a:schemeClr val="bg1"/>
              </a:solidFill>
              <a:latin typeface="微软雅黑" panose="020B0503020204020204" charset="-122"/>
              <a:ea typeface="微软雅黑" panose="020B0503020204020204" charset="-122"/>
            </a:endParaRPr>
          </a:p>
        </p:txBody>
      </p:sp>
      <p:sp>
        <p:nvSpPr>
          <p:cNvPr id="25" name="Freeform 5"/>
          <p:cNvSpPr/>
          <p:nvPr/>
        </p:nvSpPr>
        <p:spPr bwMode="auto">
          <a:xfrm rot="1855731">
            <a:off x="4094915" y="1008340"/>
            <a:ext cx="640224" cy="577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6" name="Freeform 5"/>
          <p:cNvSpPr/>
          <p:nvPr/>
        </p:nvSpPr>
        <p:spPr bwMode="auto">
          <a:xfrm rot="1855731">
            <a:off x="5415992" y="941361"/>
            <a:ext cx="341503" cy="3079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7" name="Freeform 5"/>
          <p:cNvSpPr/>
          <p:nvPr/>
        </p:nvSpPr>
        <p:spPr bwMode="auto">
          <a:xfrm rot="1855731">
            <a:off x="3108313" y="1202556"/>
            <a:ext cx="339851" cy="3064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8" name="Freeform 5"/>
          <p:cNvSpPr/>
          <p:nvPr/>
        </p:nvSpPr>
        <p:spPr bwMode="auto">
          <a:xfrm rot="1855731">
            <a:off x="6359329" y="1162215"/>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9" name="Freeform 5"/>
          <p:cNvSpPr/>
          <p:nvPr/>
        </p:nvSpPr>
        <p:spPr bwMode="auto">
          <a:xfrm rot="1855731">
            <a:off x="7487837" y="1033329"/>
            <a:ext cx="231795" cy="2089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30" name="Freeform 5"/>
          <p:cNvSpPr/>
          <p:nvPr/>
        </p:nvSpPr>
        <p:spPr bwMode="auto">
          <a:xfrm rot="1855731">
            <a:off x="8419381" y="1076584"/>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grpSp>
        <p:nvGrpSpPr>
          <p:cNvPr id="31" name="组合 30"/>
          <p:cNvGrpSpPr/>
          <p:nvPr/>
        </p:nvGrpSpPr>
        <p:grpSpPr>
          <a:xfrm>
            <a:off x="4642460" y="3604635"/>
            <a:ext cx="2811528" cy="2534911"/>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lumMod val="50000"/>
                    <a:lumOff val="50000"/>
                  </a:srgbClr>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grpSp>
      <p:grpSp>
        <p:nvGrpSpPr>
          <p:cNvPr id="35" name="71"/>
          <p:cNvGrpSpPr/>
          <p:nvPr>
            <p:custDataLst>
              <p:tags r:id="rId1"/>
            </p:custDataLst>
          </p:nvPr>
        </p:nvGrpSpPr>
        <p:grpSpPr>
          <a:xfrm>
            <a:off x="2647941" y="2077839"/>
            <a:ext cx="6683383" cy="1137067"/>
            <a:chOff x="4304043" y="1286668"/>
            <a:chExt cx="3837944" cy="2757793"/>
          </a:xfrm>
          <a:effectLst>
            <a:outerShdw blurRad="203200" dist="152400" dir="8100000" algn="tr" rotWithShape="0">
              <a:prstClr val="black">
                <a:alpha val="50000"/>
              </a:prstClr>
            </a:outerShdw>
          </a:effectLst>
        </p:grpSpPr>
        <p:sp>
          <p:nvSpPr>
            <p:cNvPr id="36" name="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73"/>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9"/>
          <p:cNvSpPr>
            <a:spLocks noChangeArrowheads="1"/>
          </p:cNvSpPr>
          <p:nvPr>
            <p:custDataLst>
              <p:tags r:id="rId2"/>
            </p:custDataLst>
          </p:nvPr>
        </p:nvSpPr>
        <p:spPr bwMode="auto">
          <a:xfrm>
            <a:off x="2740997" y="2321793"/>
            <a:ext cx="6679449" cy="7067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defRPr/>
            </a:pPr>
            <a:r>
              <a:rPr lang="zh-CN" altLang="en-US" sz="4000" b="1" kern="0" dirty="0">
                <a:solidFill>
                  <a:srgbClr val="C9394A"/>
                </a:solidFill>
                <a:latin typeface="微软雅黑" panose="020B0503020204020204" charset="-122"/>
                <a:ea typeface="微软雅黑" panose="020B0503020204020204" charset="-122"/>
              </a:rPr>
              <a:t>Jenkins快速入门</a:t>
            </a:r>
            <a:endParaRPr lang="zh-CN" altLang="en-US" sz="4000" b="1" kern="0" dirty="0">
              <a:solidFill>
                <a:srgbClr val="C9394A"/>
              </a:solidFill>
              <a:latin typeface="微软雅黑" panose="020B0503020204020204" charset="-122"/>
              <a:ea typeface="微软雅黑" panose="020B0503020204020204" charset="-122"/>
            </a:endParaRPr>
          </a:p>
        </p:txBody>
      </p:sp>
      <p:sp>
        <p:nvSpPr>
          <p:cNvPr id="18" name="圆角矩形"/>
          <p:cNvSpPr/>
          <p:nvPr/>
        </p:nvSpPr>
        <p:spPr>
          <a:xfrm>
            <a:off x="4860105" y="4558619"/>
            <a:ext cx="2399903" cy="611715"/>
          </a:xfrm>
          <a:prstGeom prst="roundRect">
            <a:avLst>
              <a:gd name="adj" fmla="val 16666"/>
            </a:avLst>
          </a:prstGeom>
          <a:noFill/>
          <a:ln w="38100" cap="flat" cmpd="sng">
            <a:noFill/>
            <a:prstDash val="solid"/>
            <a:round/>
          </a:ln>
          <a:effectLst>
            <a:outerShdw blurRad="40000" dist="20000" dir="5400000" rotWithShape="0">
              <a:srgbClr val="000000">
                <a:alpha val="37647"/>
              </a:srgbClr>
            </a:outerShdw>
          </a:effectLst>
        </p:spPr>
        <p:txBody>
          <a:bodyPr vert="horz" wrap="square" lIns="121920" tIns="60960" rIns="121920" bIns="60960" anchor="ctr" anchorCtr="0"/>
          <a:lstStyle/>
          <a:p>
            <a:pPr algn="ctr"/>
            <a:r>
              <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学习内容</a:t>
            </a:r>
            <a:endPar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 calcmode="lin" valueType="num">
                                      <p:cBhvr>
                                        <p:cTn id="33" dur="1000" fill="hold"/>
                                        <p:tgtEl>
                                          <p:spTgt spid="29"/>
                                        </p:tgtEl>
                                        <p:attrNameLst>
                                          <p:attrName>style.rotation</p:attrName>
                                        </p:attrNameLst>
                                      </p:cBhvr>
                                      <p:tavLst>
                                        <p:tav tm="0">
                                          <p:val>
                                            <p:fltVal val="90"/>
                                          </p:val>
                                        </p:tav>
                                        <p:tav tm="100000">
                                          <p:val>
                                            <p:fltVal val="0"/>
                                          </p:val>
                                        </p:tav>
                                      </p:tavLst>
                                    </p:anim>
                                    <p:animEffect transition="in" filter="fade">
                                      <p:cBhvr>
                                        <p:cTn id="34" dur="1000"/>
                                        <p:tgtEl>
                                          <p:spTgt spid="2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style.rotation</p:attrName>
                                        </p:attrNameLst>
                                      </p:cBhvr>
                                      <p:tavLst>
                                        <p:tav tm="0">
                                          <p:val>
                                            <p:fltVal val="90"/>
                                          </p:val>
                                        </p:tav>
                                        <p:tav tm="100000">
                                          <p:val>
                                            <p:fltVal val="0"/>
                                          </p:val>
                                        </p:tav>
                                      </p:tavLst>
                                    </p:anim>
                                    <p:animEffect transition="in" filter="fade">
                                      <p:cBhvr>
                                        <p:cTn id="40" dur="1000"/>
                                        <p:tgtEl>
                                          <p:spTgt spid="3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250"/>
                                        <p:tgtEl>
                                          <p:spTgt spid="22"/>
                                        </p:tgtEl>
                                      </p:cBhvr>
                                    </p:animEffect>
                                  </p:childTnLst>
                                </p:cTn>
                              </p:par>
                            </p:childTnLst>
                          </p:cTn>
                        </p:par>
                        <p:par>
                          <p:cTn id="45" fill="hold">
                            <p:stCondLst>
                              <p:cond delay="1500"/>
                            </p:stCondLst>
                            <p:childTnLst>
                              <p:par>
                                <p:cTn id="46" presetID="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23"/>
                                        </p:tgtEl>
                                      </p:cBhvr>
                                    </p:animEffect>
                                  </p:childTnLst>
                                </p:cTn>
                              </p:par>
                            </p:childTnLst>
                          </p:cTn>
                        </p:par>
                        <p:par>
                          <p:cTn id="58" fill="hold">
                            <p:stCondLst>
                              <p:cond delay="1399"/>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4"/>
                                        </p:tgtEl>
                                        <p:attrNameLst>
                                          <p:attrName>ppt_y</p:attrName>
                                        </p:attrNameLst>
                                      </p:cBhvr>
                                      <p:tavLst>
                                        <p:tav tm="0">
                                          <p:val>
                                            <p:strVal val="#ppt_y"/>
                                          </p:val>
                                        </p:tav>
                                        <p:tav tm="100000">
                                          <p:val>
                                            <p:strVal val="#ppt_y"/>
                                          </p:val>
                                        </p:tav>
                                      </p:tavLst>
                                    </p:anim>
                                    <p:anim calcmode="lin" valueType="num">
                                      <p:cBhvr>
                                        <p:cTn id="6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65" dur="500" tmFilter="0,0; .5, 1; 1, 1"/>
                                        <p:tgtEl>
                                          <p:spTgt spid="24"/>
                                        </p:tgtEl>
                                      </p:cBhvr>
                                    </p:animEffect>
                                  </p:childTnLst>
                                </p:cTn>
                              </p:par>
                            </p:childTnLst>
                          </p:cTn>
                        </p:par>
                        <p:par>
                          <p:cTn id="66" fill="hold">
                            <p:stCondLst>
                              <p:cond delay="2599"/>
                            </p:stCondLst>
                            <p:childTnLst>
                              <p:par>
                                <p:cTn id="67" presetID="55"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strVal val="#ppt_w*0.70"/>
                                          </p:val>
                                        </p:tav>
                                        <p:tav tm="100000">
                                          <p:val>
                                            <p:strVal val="#ppt_w"/>
                                          </p:val>
                                        </p:tav>
                                      </p:tavLst>
                                    </p:anim>
                                    <p:anim calcmode="lin" valueType="num">
                                      <p:cBhvr>
                                        <p:cTn id="70" dur="500" fill="hold"/>
                                        <p:tgtEl>
                                          <p:spTgt spid="35"/>
                                        </p:tgtEl>
                                        <p:attrNameLst>
                                          <p:attrName>ppt_h</p:attrName>
                                        </p:attrNameLst>
                                      </p:cBhvr>
                                      <p:tavLst>
                                        <p:tav tm="0">
                                          <p:val>
                                            <p:strVal val="#ppt_h"/>
                                          </p:val>
                                        </p:tav>
                                        <p:tav tm="100000">
                                          <p:val>
                                            <p:strVal val="#ppt_h"/>
                                          </p:val>
                                        </p:tav>
                                      </p:tavLst>
                                    </p:anim>
                                    <p:animEffect transition="in" filter="fade">
                                      <p:cBhvr>
                                        <p:cTn id="71" dur="500"/>
                                        <p:tgtEl>
                                          <p:spTgt spid="35"/>
                                        </p:tgtEl>
                                      </p:cBhvr>
                                    </p:animEffect>
                                  </p:childTnLst>
                                </p:cTn>
                              </p:par>
                            </p:childTnLst>
                          </p:cTn>
                        </p:par>
                        <p:par>
                          <p:cTn id="72" fill="hold">
                            <p:stCondLst>
                              <p:cond delay="3099"/>
                            </p:stCondLst>
                            <p:childTnLst>
                              <p:par>
                                <p:cTn id="73" presetID="16" presetClass="entr" presetSubtype="2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1000"/>
                                        <p:tgtEl>
                                          <p:spTgt spid="38"/>
                                        </p:tgtEl>
                                      </p:cBhvr>
                                    </p:animEffect>
                                  </p:childTnLst>
                                </p:cTn>
                              </p:par>
                            </p:childTnLst>
                          </p:cTn>
                        </p:par>
                        <p:par>
                          <p:cTn id="76" fill="hold">
                            <p:stCondLst>
                              <p:cond delay="4099"/>
                            </p:stCondLst>
                            <p:childTnLst>
                              <p:par>
                                <p:cTn id="77" presetID="18" presetClass="entr" presetSubtype="1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strips(downLeft)">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utoUpdateAnimBg="0"/>
      <p:bldP spid="24" grpId="0" bldLvl="0" autoUpdateAnimBg="0"/>
      <p:bldP spid="25" grpId="0" bldLvl="0" animBg="1"/>
      <p:bldP spid="26" grpId="0" bldLvl="0" animBg="1"/>
      <p:bldP spid="27" grpId="0" bldLvl="0" animBg="1"/>
      <p:bldP spid="28" grpId="0" bldLvl="0" animBg="1"/>
      <p:bldP spid="29" grpId="0" bldLvl="0" animBg="1"/>
      <p:bldP spid="30" grpId="0" bldLvl="0" animBg="1"/>
      <p:bldP spid="38" grpId="0"/>
      <p:bldP spid="18" grpId="0" bldLvl="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p:cNvSpPr/>
          <p:nvPr/>
        </p:nvSpPr>
        <p:spPr>
          <a:xfrm>
            <a:off x="3230880" y="1982470"/>
            <a:ext cx="6609715" cy="677545"/>
          </a:xfrm>
          <a:prstGeom prst="rect">
            <a:avLst/>
          </a:prstGeom>
          <a:noFill/>
          <a:ln w="9525" cap="flat" cmpd="sng">
            <a:noFill/>
            <a:prstDash val="solid"/>
            <a:miter/>
          </a:ln>
        </p:spPr>
        <p:txBody>
          <a:bodyPr vert="horz" wrap="square" lIns="121920" tIns="60960" rIns="121920" bIns="60960" anchor="ctr" anchorCtr="0"/>
          <a:lstStyle/>
          <a:p>
            <a:pPr marL="609600" indent="-342900" algn="just">
              <a:lnSpc>
                <a:spcPct val="100000"/>
              </a:lnSpc>
              <a:spcBef>
                <a:spcPts val="0"/>
              </a:spcBef>
              <a:spcAft>
                <a:spcPts val="0"/>
              </a:spcAft>
              <a:buClr>
                <a:srgbClr val="C00000"/>
              </a:buClr>
              <a:buFont typeface="Wingdings" panose="05000000000000000000" charset="0"/>
              <a:buChar char="u"/>
            </a:pPr>
            <a:r>
              <a:rPr lang="en-US" altLang="zh-CN"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rPr>
              <a:t>Jenkins</a:t>
            </a:r>
            <a:r>
              <a:rPr lang="zh-CN"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rPr>
              <a:t>静态节点与动态节点使用</a:t>
            </a:r>
            <a:endParaRPr lang="zh-CN"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Calibri" panose="020F0502020204030204" charset="0"/>
            </a:endParaRPr>
          </a:p>
        </p:txBody>
      </p:sp>
      <p:sp>
        <p:nvSpPr>
          <p:cNvPr id="93" name="矩形"/>
          <p:cNvSpPr/>
          <p:nvPr/>
        </p:nvSpPr>
        <p:spPr>
          <a:xfrm>
            <a:off x="3287395" y="4652645"/>
            <a:ext cx="6815455" cy="677545"/>
          </a:xfrm>
          <a:prstGeom prst="rect">
            <a:avLst/>
          </a:prstGeom>
          <a:noFill/>
          <a:ln w="9525" cap="flat" cmpd="sng">
            <a:noFill/>
            <a:prstDash val="solid"/>
            <a:miter/>
          </a:ln>
        </p:spPr>
        <p:txBody>
          <a:bodyPr vert="horz" wrap="square" lIns="121920" tIns="60960" rIns="121920" bIns="60960" anchor="ctr" anchorCtr="0"/>
          <a:lstStyle/>
          <a:p>
            <a:pPr marL="609600" indent="-342900" algn="just" eaLnBrk="0" fontAlgn="base" hangingPunct="0">
              <a:lnSpc>
                <a:spcPct val="100000"/>
              </a:lnSpc>
              <a:spcBef>
                <a:spcPts val="0"/>
              </a:spcBef>
              <a:spcAft>
                <a:spcPts val="0"/>
              </a:spcAft>
              <a:buClr>
                <a:srgbClr val="C00000"/>
              </a:buClr>
              <a:buFont typeface="Wingdings" panose="05000000000000000000" charset="0"/>
              <a:buChar char="u"/>
            </a:pPr>
            <a:r>
              <a:rPr lang="en-US" sz="2665" b="1" u="none" strike="noStrike" kern="100" cap="none" spc="0" baseline="0">
                <a:solidFill>
                  <a:schemeClr val="tx1"/>
                </a:solidFill>
                <a:latin typeface="微软雅黑" panose="020B0503020204020204" charset="-122"/>
                <a:ea typeface="微软雅黑" panose="020B0503020204020204" charset="-122"/>
                <a:cs typeface="微软雅黑" panose="020B0503020204020204" charset="-122"/>
              </a:rPr>
              <a:t>Kaniko</a:t>
            </a:r>
            <a:r>
              <a:rPr lang="zh-CN" altLang="en-US" sz="2665" b="1" u="none" strike="noStrike" kern="100" cap="none" spc="0" baseline="0">
                <a:solidFill>
                  <a:schemeClr val="tx1"/>
                </a:solidFill>
                <a:latin typeface="微软雅黑" panose="020B0503020204020204" charset="-122"/>
                <a:ea typeface="微软雅黑" panose="020B0503020204020204" charset="-122"/>
                <a:cs typeface="微软雅黑" panose="020B0503020204020204" charset="-122"/>
              </a:rPr>
              <a:t>镜像构建工具与构建参数使用</a:t>
            </a:r>
            <a:endParaRPr lang="zh-CN" altLang="en-US" sz="2665" b="1" u="none" strike="noStrike" kern="100" cap="none" spc="0" baseline="0">
              <a:solidFill>
                <a:schemeClr val="tx1"/>
              </a:solidFill>
              <a:uFillTx/>
              <a:latin typeface="微软雅黑" panose="020B0503020204020204" charset="-122"/>
              <a:ea typeface="微软雅黑" panose="020B0503020204020204" charset="-122"/>
              <a:cs typeface="微软雅黑" panose="020B0503020204020204" charset="-122"/>
              <a:sym typeface="+mn-ea"/>
            </a:endParaRPr>
          </a:p>
        </p:txBody>
      </p:sp>
      <p:sp>
        <p:nvSpPr>
          <p:cNvPr id="2" name="矩形"/>
          <p:cNvSpPr/>
          <p:nvPr/>
        </p:nvSpPr>
        <p:spPr>
          <a:xfrm>
            <a:off x="4958387" y="575615"/>
            <a:ext cx="2275840" cy="737235"/>
          </a:xfrm>
          <a:prstGeom prst="rect">
            <a:avLst/>
          </a:prstGeom>
          <a:noFill/>
          <a:ln w="9525" cap="flat" cmpd="sng">
            <a:noFill/>
            <a:prstDash val="solid"/>
            <a:miter/>
          </a:ln>
        </p:spPr>
        <p:txBody>
          <a:bodyPr vert="horz" wrap="none" lIns="121920" tIns="60960" rIns="121920" bIns="60960" anchor="t" anchorCtr="0">
            <a:spAutoFit/>
          </a:bodyPr>
          <a:lstStyle/>
          <a:p>
            <a:pPr marL="0" indent="0" algn="ctr">
              <a:lnSpc>
                <a:spcPct val="100000"/>
              </a:lnSpc>
              <a:spcBef>
                <a:spcPts val="0"/>
              </a:spcBef>
              <a:spcAft>
                <a:spcPts val="0"/>
              </a:spcAft>
              <a:buNone/>
            </a:pPr>
            <a:r>
              <a:rPr lang="zh-CN" altLang="en-US" sz="4000" b="1">
                <a:solidFill>
                  <a:srgbClr val="C9394A"/>
                </a:solidFill>
                <a:latin typeface="微软雅黑" panose="020B0503020204020204" charset="-122"/>
                <a:ea typeface="微软雅黑" panose="020B0503020204020204" charset="-122"/>
                <a:sym typeface="+mn-ea"/>
              </a:rPr>
              <a:t>本章概述</a:t>
            </a:r>
            <a:endParaRPr lang="zh-CN" altLang="en-US" sz="4000" b="1" u="none" strike="noStrike" kern="100" cap="none" spc="0" baseline="0">
              <a:solidFill>
                <a:srgbClr val="C9394A"/>
              </a:solidFill>
              <a:latin typeface="微软雅黑" panose="020B0503020204020204" charset="-122"/>
              <a:ea typeface="微软雅黑" panose="020B0503020204020204" charset="-122"/>
              <a:cs typeface="Times New Roman" panose="02020603050405020304" charset="0"/>
              <a:sym typeface="+mn-ea"/>
            </a:endParaRPr>
          </a:p>
        </p:txBody>
      </p:sp>
      <p:sp>
        <p:nvSpPr>
          <p:cNvPr id="3" name="矩形"/>
          <p:cNvSpPr/>
          <p:nvPr/>
        </p:nvSpPr>
        <p:spPr>
          <a:xfrm>
            <a:off x="3286125" y="3212465"/>
            <a:ext cx="6034405" cy="824230"/>
          </a:xfrm>
          <a:prstGeom prst="rect">
            <a:avLst/>
          </a:prstGeom>
          <a:noFill/>
          <a:ln w="9525" cap="flat" cmpd="sng">
            <a:noFill/>
            <a:prstDash val="solid"/>
            <a:miter/>
          </a:ln>
        </p:spPr>
        <p:txBody>
          <a:bodyPr vert="horz" wrap="square" lIns="121920" tIns="60960" rIns="121920" bIns="60960" anchor="ctr" anchorCtr="0"/>
          <a:p>
            <a:pPr marL="609600" indent="-342900" algn="just">
              <a:lnSpc>
                <a:spcPct val="100000"/>
              </a:lnSpc>
              <a:spcBef>
                <a:spcPts val="0"/>
              </a:spcBef>
              <a:spcAft>
                <a:spcPts val="0"/>
              </a:spcAft>
              <a:buClr>
                <a:srgbClr val="C00000"/>
              </a:buClr>
              <a:buFont typeface="Wingdings" panose="05000000000000000000" charset="0"/>
              <a:buChar char="u"/>
            </a:pPr>
            <a:r>
              <a:rPr lang="en-US" altLang="zh-CN" sz="2665" b="1" kern="100">
                <a:latin typeface="微软雅黑" panose="020B0503020204020204" charset="-122"/>
                <a:ea typeface="微软雅黑" panose="020B0503020204020204" charset="-122"/>
                <a:cs typeface="Times New Roman" panose="02020603050405020304" charset="0"/>
                <a:sym typeface="+mn-ea"/>
              </a:rPr>
              <a:t>Grovvy</a:t>
            </a:r>
            <a:r>
              <a:rPr lang="zh-CN" altLang="en-US" sz="2665" b="1" kern="100">
                <a:latin typeface="微软雅黑" panose="020B0503020204020204" charset="-122"/>
                <a:ea typeface="微软雅黑" panose="020B0503020204020204" charset="-122"/>
                <a:cs typeface="Times New Roman" panose="02020603050405020304" charset="0"/>
                <a:sym typeface="+mn-ea"/>
              </a:rPr>
              <a:t>基础语法与共享库的使用</a:t>
            </a:r>
            <a:endParaRPr lang="zh-CN" altLang="en-US" sz="2665" b="1" u="none" strike="noStrike" kern="100" cap="none" spc="0" baseline="0">
              <a:solidFill>
                <a:schemeClr val="tx1"/>
              </a:solidFill>
              <a:uFillTx/>
              <a:latin typeface="微软雅黑" panose="020B0503020204020204" charset="-122"/>
              <a:ea typeface="微软雅黑" panose="020B0503020204020204" charset="-122"/>
              <a:cs typeface="Times New Roman" panose="02020603050405020304" charset="0"/>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ppt_x"/>
                                          </p:val>
                                        </p:tav>
                                        <p:tav tm="100000">
                                          <p:val>
                                            <p:strVal val="#ppt_x"/>
                                          </p:val>
                                        </p:tav>
                                      </p:tavLst>
                                    </p:anim>
                                    <p:anim calcmode="lin" valueType="num">
                                      <p:cBhvr additive="base">
                                        <p:cTn id="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3"/>
                                        </p:tgtEl>
                                        <p:attrNameLst>
                                          <p:attrName>style.visibility</p:attrName>
                                        </p:attrNameLst>
                                      </p:cBhvr>
                                      <p:to>
                                        <p:strVal val="visible"/>
                                      </p:to>
                                    </p:set>
                                    <p:anim calcmode="lin" valueType="num">
                                      <p:cBhvr additive="base">
                                        <p:cTn id="19" dur="500" fill="hold"/>
                                        <p:tgtEl>
                                          <p:spTgt spid="93"/>
                                        </p:tgtEl>
                                        <p:attrNameLst>
                                          <p:attrName>ppt_x</p:attrName>
                                        </p:attrNameLst>
                                      </p:cBhvr>
                                      <p:tavLst>
                                        <p:tav tm="0">
                                          <p:val>
                                            <p:strVal val="#ppt_x"/>
                                          </p:val>
                                        </p:tav>
                                        <p:tav tm="100000">
                                          <p:val>
                                            <p:strVal val="#ppt_x"/>
                                          </p:val>
                                        </p:tav>
                                      </p:tavLst>
                                    </p:anim>
                                    <p:anim calcmode="lin" valueType="num">
                                      <p:cBhvr additive="base">
                                        <p:cTn id="20"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1" grpId="1"/>
      <p:bldP spid="3" grpId="0"/>
      <p:bldP spid="3" grpId="1"/>
      <p:bldP spid="93" grpId="0"/>
      <p:bldP spid="93" grpId="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4439905"/>
            <a:ext cx="12190413" cy="915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TextBox 5"/>
          <p:cNvSpPr>
            <a:spLocks noChangeArrowheads="1"/>
          </p:cNvSpPr>
          <p:nvPr/>
        </p:nvSpPr>
        <p:spPr bwMode="auto">
          <a:xfrm>
            <a:off x="191135" y="4623435"/>
            <a:ext cx="472059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sz="2665" dirty="0">
                <a:solidFill>
                  <a:schemeClr val="bg1"/>
                </a:solidFill>
                <a:latin typeface="微软雅黑" panose="020B0503020204020204" charset="-122"/>
                <a:ea typeface="微软雅黑" panose="020B0503020204020204" charset="-122"/>
              </a:rPr>
              <a:t>如何配置Jenkins Slave节点？</a:t>
            </a:r>
            <a:endParaRPr sz="2665" dirty="0">
              <a:solidFill>
                <a:schemeClr val="bg1"/>
              </a:solidFill>
              <a:latin typeface="微软雅黑" panose="020B0503020204020204" charset="-122"/>
              <a:ea typeface="微软雅黑" panose="020B0503020204020204" charset="-122"/>
            </a:endParaRPr>
          </a:p>
        </p:txBody>
      </p:sp>
      <p:sp>
        <p:nvSpPr>
          <p:cNvPr id="24" name="TextBox 5"/>
          <p:cNvSpPr>
            <a:spLocks noChangeArrowheads="1"/>
          </p:cNvSpPr>
          <p:nvPr/>
        </p:nvSpPr>
        <p:spPr bwMode="auto">
          <a:xfrm>
            <a:off x="7906639" y="4623712"/>
            <a:ext cx="427184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65" dirty="0">
                <a:solidFill>
                  <a:schemeClr val="bg1"/>
                </a:solidFill>
                <a:latin typeface="微软雅黑" panose="020B0503020204020204" charset="-122"/>
                <a:ea typeface="微软雅黑" panose="020B0503020204020204" charset="-122"/>
              </a:rPr>
              <a:t>Produced</a:t>
            </a:r>
            <a:r>
              <a:rPr lang="zh-CN" altLang="en-US" sz="2665" dirty="0">
                <a:solidFill>
                  <a:schemeClr val="bg1"/>
                </a:solidFill>
                <a:latin typeface="微软雅黑" panose="020B0503020204020204" charset="-122"/>
                <a:ea typeface="微软雅黑" panose="020B0503020204020204" charset="-122"/>
              </a:rPr>
              <a:t> </a:t>
            </a:r>
            <a:r>
              <a:rPr lang="en-US" altLang="zh-CN" sz="2665" dirty="0">
                <a:solidFill>
                  <a:schemeClr val="bg1"/>
                </a:solidFill>
                <a:latin typeface="微软雅黑" panose="020B0503020204020204" charset="-122"/>
                <a:ea typeface="微软雅黑" panose="020B0503020204020204" charset="-122"/>
              </a:rPr>
              <a:t>By</a:t>
            </a:r>
            <a:r>
              <a:rPr lang="zh-CN" altLang="en-US" sz="2665" dirty="0">
                <a:solidFill>
                  <a:schemeClr val="bg1"/>
                </a:solidFill>
                <a:latin typeface="微软雅黑" panose="020B0503020204020204" charset="-122"/>
                <a:ea typeface="微软雅黑" panose="020B0503020204020204" charset="-122"/>
              </a:rPr>
              <a:t> 小杨哥</a:t>
            </a:r>
            <a:endParaRPr lang="zh-CN" altLang="en-US" sz="2665" dirty="0">
              <a:solidFill>
                <a:schemeClr val="bg1"/>
              </a:solidFill>
              <a:latin typeface="微软雅黑" panose="020B0503020204020204" charset="-122"/>
              <a:ea typeface="微软雅黑" panose="020B0503020204020204" charset="-122"/>
            </a:endParaRPr>
          </a:p>
        </p:txBody>
      </p:sp>
      <p:sp>
        <p:nvSpPr>
          <p:cNvPr id="25" name="Freeform 5"/>
          <p:cNvSpPr/>
          <p:nvPr/>
        </p:nvSpPr>
        <p:spPr bwMode="auto">
          <a:xfrm rot="1855731">
            <a:off x="4094915" y="1008340"/>
            <a:ext cx="640224" cy="577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6" name="Freeform 5"/>
          <p:cNvSpPr/>
          <p:nvPr/>
        </p:nvSpPr>
        <p:spPr bwMode="auto">
          <a:xfrm rot="1855731">
            <a:off x="5415992" y="941361"/>
            <a:ext cx="341503" cy="3079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7" name="Freeform 5"/>
          <p:cNvSpPr/>
          <p:nvPr/>
        </p:nvSpPr>
        <p:spPr bwMode="auto">
          <a:xfrm rot="1855731">
            <a:off x="3108313" y="1202556"/>
            <a:ext cx="339851" cy="3064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8" name="Freeform 5"/>
          <p:cNvSpPr/>
          <p:nvPr/>
        </p:nvSpPr>
        <p:spPr bwMode="auto">
          <a:xfrm rot="1855731">
            <a:off x="6359329" y="1162215"/>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9" name="Freeform 5"/>
          <p:cNvSpPr/>
          <p:nvPr/>
        </p:nvSpPr>
        <p:spPr bwMode="auto">
          <a:xfrm rot="1855731">
            <a:off x="7487837" y="1033329"/>
            <a:ext cx="231795" cy="2089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30" name="Freeform 5"/>
          <p:cNvSpPr/>
          <p:nvPr/>
        </p:nvSpPr>
        <p:spPr bwMode="auto">
          <a:xfrm rot="1855731">
            <a:off x="8419381" y="1076584"/>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grpSp>
        <p:nvGrpSpPr>
          <p:cNvPr id="31" name="组合 30"/>
          <p:cNvGrpSpPr/>
          <p:nvPr/>
        </p:nvGrpSpPr>
        <p:grpSpPr>
          <a:xfrm>
            <a:off x="4642460" y="3604635"/>
            <a:ext cx="2811528" cy="2534911"/>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lumMod val="50000"/>
                    <a:lumOff val="50000"/>
                  </a:srgbClr>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grpSp>
      <p:grpSp>
        <p:nvGrpSpPr>
          <p:cNvPr id="35" name="71"/>
          <p:cNvGrpSpPr/>
          <p:nvPr>
            <p:custDataLst>
              <p:tags r:id="rId1"/>
            </p:custDataLst>
          </p:nvPr>
        </p:nvGrpSpPr>
        <p:grpSpPr>
          <a:xfrm>
            <a:off x="2647941" y="2077839"/>
            <a:ext cx="6683383" cy="1137067"/>
            <a:chOff x="4304043" y="1286668"/>
            <a:chExt cx="3837944" cy="2757793"/>
          </a:xfrm>
          <a:effectLst>
            <a:outerShdw blurRad="203200" dist="152400" dir="8100000" algn="tr" rotWithShape="0">
              <a:prstClr val="black">
                <a:alpha val="50000"/>
              </a:prstClr>
            </a:outerShdw>
          </a:effectLst>
        </p:grpSpPr>
        <p:sp>
          <p:nvSpPr>
            <p:cNvPr id="36" name="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73"/>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9"/>
          <p:cNvSpPr>
            <a:spLocks noChangeArrowheads="1"/>
          </p:cNvSpPr>
          <p:nvPr>
            <p:custDataLst>
              <p:tags r:id="rId2"/>
            </p:custDataLst>
          </p:nvPr>
        </p:nvSpPr>
        <p:spPr bwMode="auto">
          <a:xfrm>
            <a:off x="2740997" y="2321793"/>
            <a:ext cx="6679449" cy="7067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defRPr/>
            </a:pPr>
            <a:r>
              <a:rPr lang="zh-CN" altLang="en-US" sz="4000" b="1" kern="0" dirty="0">
                <a:solidFill>
                  <a:srgbClr val="C9394A"/>
                </a:solidFill>
                <a:latin typeface="微软雅黑" panose="020B0503020204020204" charset="-122"/>
                <a:ea typeface="微软雅黑" panose="020B0503020204020204" charset="-122"/>
              </a:rPr>
              <a:t>Jenkins快速入门</a:t>
            </a:r>
            <a:endParaRPr lang="zh-CN" altLang="en-US" sz="4000" b="1" kern="0" dirty="0">
              <a:solidFill>
                <a:srgbClr val="C9394A"/>
              </a:solidFill>
              <a:latin typeface="微软雅黑" panose="020B0503020204020204" charset="-122"/>
              <a:ea typeface="微软雅黑" panose="020B0503020204020204" charset="-122"/>
            </a:endParaRPr>
          </a:p>
        </p:txBody>
      </p:sp>
      <p:sp>
        <p:nvSpPr>
          <p:cNvPr id="18" name="圆角矩形"/>
          <p:cNvSpPr/>
          <p:nvPr/>
        </p:nvSpPr>
        <p:spPr>
          <a:xfrm>
            <a:off x="4860105" y="4558619"/>
            <a:ext cx="2399903" cy="611715"/>
          </a:xfrm>
          <a:prstGeom prst="roundRect">
            <a:avLst>
              <a:gd name="adj" fmla="val 16666"/>
            </a:avLst>
          </a:prstGeom>
          <a:noFill/>
          <a:ln w="38100" cap="flat" cmpd="sng">
            <a:noFill/>
            <a:prstDash val="solid"/>
            <a:round/>
          </a:ln>
          <a:effectLst>
            <a:outerShdw blurRad="40000" dist="20000" dir="5400000" rotWithShape="0">
              <a:srgbClr val="000000">
                <a:alpha val="37647"/>
              </a:srgbClr>
            </a:outerShdw>
          </a:effectLst>
        </p:spPr>
        <p:txBody>
          <a:bodyPr vert="horz" wrap="square" lIns="121920" tIns="60960" rIns="121920" bIns="60960" anchor="ctr" anchorCtr="0"/>
          <a:lstStyle/>
          <a:p>
            <a:pPr algn="ctr"/>
            <a:r>
              <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节点控制</a:t>
            </a:r>
            <a:endPar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 calcmode="lin" valueType="num">
                                      <p:cBhvr>
                                        <p:cTn id="33" dur="1000" fill="hold"/>
                                        <p:tgtEl>
                                          <p:spTgt spid="29"/>
                                        </p:tgtEl>
                                        <p:attrNameLst>
                                          <p:attrName>style.rotation</p:attrName>
                                        </p:attrNameLst>
                                      </p:cBhvr>
                                      <p:tavLst>
                                        <p:tav tm="0">
                                          <p:val>
                                            <p:fltVal val="90"/>
                                          </p:val>
                                        </p:tav>
                                        <p:tav tm="100000">
                                          <p:val>
                                            <p:fltVal val="0"/>
                                          </p:val>
                                        </p:tav>
                                      </p:tavLst>
                                    </p:anim>
                                    <p:animEffect transition="in" filter="fade">
                                      <p:cBhvr>
                                        <p:cTn id="34" dur="1000"/>
                                        <p:tgtEl>
                                          <p:spTgt spid="2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style.rotation</p:attrName>
                                        </p:attrNameLst>
                                      </p:cBhvr>
                                      <p:tavLst>
                                        <p:tav tm="0">
                                          <p:val>
                                            <p:fltVal val="90"/>
                                          </p:val>
                                        </p:tav>
                                        <p:tav tm="100000">
                                          <p:val>
                                            <p:fltVal val="0"/>
                                          </p:val>
                                        </p:tav>
                                      </p:tavLst>
                                    </p:anim>
                                    <p:animEffect transition="in" filter="fade">
                                      <p:cBhvr>
                                        <p:cTn id="40" dur="1000"/>
                                        <p:tgtEl>
                                          <p:spTgt spid="3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250"/>
                                        <p:tgtEl>
                                          <p:spTgt spid="22"/>
                                        </p:tgtEl>
                                      </p:cBhvr>
                                    </p:animEffect>
                                  </p:childTnLst>
                                </p:cTn>
                              </p:par>
                            </p:childTnLst>
                          </p:cTn>
                        </p:par>
                        <p:par>
                          <p:cTn id="45" fill="hold">
                            <p:stCondLst>
                              <p:cond delay="1500"/>
                            </p:stCondLst>
                            <p:childTnLst>
                              <p:par>
                                <p:cTn id="46" presetID="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23"/>
                                        </p:tgtEl>
                                      </p:cBhvr>
                                    </p:animEffect>
                                  </p:childTnLst>
                                </p:cTn>
                              </p:par>
                            </p:childTnLst>
                          </p:cTn>
                        </p:par>
                        <p:par>
                          <p:cTn id="58" fill="hold">
                            <p:stCondLst>
                              <p:cond delay="2200"/>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4"/>
                                        </p:tgtEl>
                                        <p:attrNameLst>
                                          <p:attrName>ppt_y</p:attrName>
                                        </p:attrNameLst>
                                      </p:cBhvr>
                                      <p:tavLst>
                                        <p:tav tm="0">
                                          <p:val>
                                            <p:strVal val="#ppt_y"/>
                                          </p:val>
                                        </p:tav>
                                        <p:tav tm="100000">
                                          <p:val>
                                            <p:strVal val="#ppt_y"/>
                                          </p:val>
                                        </p:tav>
                                      </p:tavLst>
                                    </p:anim>
                                    <p:anim calcmode="lin" valueType="num">
                                      <p:cBhvr>
                                        <p:cTn id="6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65" dur="500" tmFilter="0,0; .5, 1; 1, 1"/>
                                        <p:tgtEl>
                                          <p:spTgt spid="24"/>
                                        </p:tgtEl>
                                      </p:cBhvr>
                                    </p:animEffect>
                                  </p:childTnLst>
                                </p:cTn>
                              </p:par>
                            </p:childTnLst>
                          </p:cTn>
                        </p:par>
                        <p:par>
                          <p:cTn id="66" fill="hold">
                            <p:stCondLst>
                              <p:cond delay="3400"/>
                            </p:stCondLst>
                            <p:childTnLst>
                              <p:par>
                                <p:cTn id="67" presetID="55"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strVal val="#ppt_w*0.70"/>
                                          </p:val>
                                        </p:tav>
                                        <p:tav tm="100000">
                                          <p:val>
                                            <p:strVal val="#ppt_w"/>
                                          </p:val>
                                        </p:tav>
                                      </p:tavLst>
                                    </p:anim>
                                    <p:anim calcmode="lin" valueType="num">
                                      <p:cBhvr>
                                        <p:cTn id="70" dur="500" fill="hold"/>
                                        <p:tgtEl>
                                          <p:spTgt spid="35"/>
                                        </p:tgtEl>
                                        <p:attrNameLst>
                                          <p:attrName>ppt_h</p:attrName>
                                        </p:attrNameLst>
                                      </p:cBhvr>
                                      <p:tavLst>
                                        <p:tav tm="0">
                                          <p:val>
                                            <p:strVal val="#ppt_h"/>
                                          </p:val>
                                        </p:tav>
                                        <p:tav tm="100000">
                                          <p:val>
                                            <p:strVal val="#ppt_h"/>
                                          </p:val>
                                        </p:tav>
                                      </p:tavLst>
                                    </p:anim>
                                    <p:animEffect transition="in" filter="fade">
                                      <p:cBhvr>
                                        <p:cTn id="71" dur="500"/>
                                        <p:tgtEl>
                                          <p:spTgt spid="35"/>
                                        </p:tgtEl>
                                      </p:cBhvr>
                                    </p:animEffect>
                                  </p:childTnLst>
                                </p:cTn>
                              </p:par>
                            </p:childTnLst>
                          </p:cTn>
                        </p:par>
                        <p:par>
                          <p:cTn id="72" fill="hold">
                            <p:stCondLst>
                              <p:cond delay="3900"/>
                            </p:stCondLst>
                            <p:childTnLst>
                              <p:par>
                                <p:cTn id="73" presetID="16" presetClass="entr" presetSubtype="2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1000"/>
                                        <p:tgtEl>
                                          <p:spTgt spid="38"/>
                                        </p:tgtEl>
                                      </p:cBhvr>
                                    </p:animEffect>
                                  </p:childTnLst>
                                </p:cTn>
                              </p:par>
                            </p:childTnLst>
                          </p:cTn>
                        </p:par>
                        <p:par>
                          <p:cTn id="76" fill="hold">
                            <p:stCondLst>
                              <p:cond delay="4900"/>
                            </p:stCondLst>
                            <p:childTnLst>
                              <p:par>
                                <p:cTn id="77" presetID="18" presetClass="entr" presetSubtype="1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strips(downLeft)">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utoUpdateAnimBg="0"/>
      <p:bldP spid="24" grpId="0" bldLvl="0" autoUpdateAnimBg="0"/>
      <p:bldP spid="25" grpId="0" bldLvl="0" animBg="1"/>
      <p:bldP spid="26" grpId="0" bldLvl="0" animBg="1"/>
      <p:bldP spid="27" grpId="0" bldLvl="0" animBg="1"/>
      <p:bldP spid="28" grpId="0" bldLvl="0" animBg="1"/>
      <p:bldP spid="29" grpId="0" bldLvl="0" animBg="1"/>
      <p:bldP spid="30" grpId="0" bldLvl="0" animBg="1"/>
      <p:bldP spid="38" grpId="0"/>
      <p:bldP spid="18"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000" b="1">
                <a:solidFill>
                  <a:srgbClr val="C9394A"/>
                </a:solidFill>
                <a:latin typeface="微软雅黑" panose="020B0503020204020204" charset="-122"/>
                <a:ea typeface="微软雅黑" panose="020B0503020204020204" charset="-122"/>
                <a:cs typeface="微软雅黑" panose="020B0503020204020204" charset="-122"/>
              </a:rPr>
              <a:t>Jenkins Slave</a:t>
            </a:r>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节点概述</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sp>
        <p:nvSpPr>
          <p:cNvPr id="10" name="文本框 9"/>
          <p:cNvSpPr txBox="1"/>
          <p:nvPr/>
        </p:nvSpPr>
        <p:spPr>
          <a:xfrm>
            <a:off x="1487170" y="1916430"/>
            <a:ext cx="8755380" cy="975995"/>
          </a:xfrm>
          <a:prstGeom prst="rect">
            <a:avLst/>
          </a:prstGeom>
          <a:noFill/>
        </p:spPr>
        <p:txBody>
          <a:bodyPr wrap="square" rtlCol="0">
            <a:noAutofit/>
          </a:bodyPr>
          <a:p>
            <a:pPr marL="0" indent="0" algn="ctr">
              <a:buNone/>
            </a:pPr>
            <a:r>
              <a:rPr lang="zh-CN" altLang="en-US" sz="2670" b="1">
                <a:latin typeface="微软雅黑" panose="020B0503020204020204" charset="-122"/>
                <a:ea typeface="微软雅黑" panose="020B0503020204020204" charset="-122"/>
                <a:cs typeface="微软雅黑" panose="020B0503020204020204" charset="-122"/>
                <a:sym typeface="+mn-ea"/>
              </a:rPr>
              <a:t>一、</a:t>
            </a:r>
            <a:r>
              <a:rPr lang="zh-CN" altLang="en-US" sz="2670" b="1">
                <a:latin typeface="微软雅黑" panose="020B0503020204020204" charset="-122"/>
                <a:ea typeface="微软雅黑" panose="020B0503020204020204" charset="-122"/>
                <a:cs typeface="微软雅黑" panose="020B0503020204020204" charset="-122"/>
                <a:sym typeface="+mn-ea"/>
              </a:rPr>
              <a:t>Jenkins的从节点，用于执行主节点分配的构建任务。</a:t>
            </a: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11" name="文本框 10"/>
          <p:cNvSpPr txBox="1"/>
          <p:nvPr/>
        </p:nvSpPr>
        <p:spPr>
          <a:xfrm>
            <a:off x="1343025" y="4149090"/>
            <a:ext cx="9297670" cy="1126490"/>
          </a:xfrm>
          <a:prstGeom prst="rect">
            <a:avLst/>
          </a:prstGeom>
          <a:noFill/>
        </p:spPr>
        <p:txBody>
          <a:bodyPr wrap="square" rtlCol="0">
            <a:noAutofit/>
          </a:bodyPr>
          <a:p>
            <a:pPr algn="ctr"/>
            <a:r>
              <a:rPr lang="zh-CN" altLang="en-US" sz="2670" b="1">
                <a:latin typeface="微软雅黑" panose="020B0503020204020204" charset="-122"/>
                <a:ea typeface="微软雅黑" panose="020B0503020204020204" charset="-122"/>
                <a:cs typeface="微软雅黑" panose="020B0503020204020204" charset="-122"/>
                <a:sym typeface="+mn-ea"/>
              </a:rPr>
              <a:t>三、主节点可以为每个从节点分配不同的标签（labels），然后将具有相应标签的构建任务分发到相应的从节点上执行</a:t>
            </a: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1415415" y="2853055"/>
            <a:ext cx="8741410" cy="911860"/>
          </a:xfrm>
          <a:prstGeom prst="rect">
            <a:avLst/>
          </a:prstGeom>
          <a:noFill/>
        </p:spPr>
        <p:txBody>
          <a:bodyPr wrap="square" rtlCol="0">
            <a:spAutoFit/>
          </a:bodyPr>
          <a:p>
            <a:pPr algn="ctr"/>
            <a:r>
              <a:rPr lang="zh-CN" altLang="en-US" sz="2670" b="1">
                <a:latin typeface="微软雅黑" panose="020B0503020204020204" charset="-122"/>
                <a:ea typeface="微软雅黑" panose="020B0503020204020204" charset="-122"/>
                <a:sym typeface="+mn-ea"/>
              </a:rPr>
              <a:t>二、从节点的作用是协助主节点执行构建任务，这样可以实现并行构建和分布式构建</a:t>
            </a:r>
            <a:endParaRPr lang="zh-CN" altLang="en-US" sz="267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5" grpId="0"/>
      <p:bldP spid="5" grpId="1"/>
      <p:bldP spid="11" grpId="0"/>
      <p:bldP spid="11"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000" b="1">
                <a:solidFill>
                  <a:srgbClr val="C9394A"/>
                </a:solidFill>
                <a:latin typeface="微软雅黑" panose="020B0503020204020204" charset="-122"/>
                <a:ea typeface="微软雅黑" panose="020B0503020204020204" charset="-122"/>
                <a:cs typeface="微软雅黑" panose="020B0503020204020204" charset="-122"/>
              </a:rPr>
              <a:t>Slave</a:t>
            </a:r>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节点接入配置</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6456045" y="1268730"/>
            <a:ext cx="2019300" cy="3858260"/>
          </a:xfrm>
          <a:prstGeom prst="rect">
            <a:avLst/>
          </a:prstGeom>
        </p:spPr>
      </p:pic>
      <p:pic>
        <p:nvPicPr>
          <p:cNvPr id="6" name="图片 5"/>
          <p:cNvPicPr>
            <a:picLocks noChangeAspect="1"/>
          </p:cNvPicPr>
          <p:nvPr/>
        </p:nvPicPr>
        <p:blipFill>
          <a:blip r:embed="rId2"/>
          <a:stretch>
            <a:fillRect/>
          </a:stretch>
        </p:blipFill>
        <p:spPr>
          <a:xfrm>
            <a:off x="8544560" y="764540"/>
            <a:ext cx="2632075" cy="5593715"/>
          </a:xfrm>
          <a:prstGeom prst="rect">
            <a:avLst/>
          </a:prstGeom>
        </p:spPr>
      </p:pic>
      <p:sp>
        <p:nvSpPr>
          <p:cNvPr id="8" name="文本框 7"/>
          <p:cNvSpPr txBox="1"/>
          <p:nvPr/>
        </p:nvSpPr>
        <p:spPr>
          <a:xfrm>
            <a:off x="2135505" y="1630045"/>
            <a:ext cx="4457065" cy="2158365"/>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配置</a:t>
            </a:r>
            <a:r>
              <a:rPr lang="en-US" altLang="zh-CN" sz="2670" b="1">
                <a:latin typeface="微软雅黑" panose="020B0503020204020204" charset="-122"/>
                <a:ea typeface="微软雅黑" panose="020B0503020204020204" charset="-122"/>
                <a:cs typeface="微软雅黑" panose="020B0503020204020204" charset="-122"/>
                <a:sym typeface="+mn-ea"/>
              </a:rPr>
              <a:t>slave</a:t>
            </a:r>
            <a:r>
              <a:rPr lang="zh-CN" altLang="en-US" sz="2670" b="1">
                <a:latin typeface="微软雅黑" panose="020B0503020204020204" charset="-122"/>
                <a:ea typeface="微软雅黑" panose="020B0503020204020204" charset="-122"/>
                <a:cs typeface="微软雅黑" panose="020B0503020204020204" charset="-122"/>
                <a:sym typeface="+mn-ea"/>
              </a:rPr>
              <a:t>节点</a:t>
            </a:r>
            <a:endParaRPr lang="zh-CN" alt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en-US" sz="2670" b="1">
                <a:latin typeface="微软雅黑" panose="020B0503020204020204" charset="-122"/>
                <a:ea typeface="微软雅黑" panose="020B0503020204020204" charset="-122"/>
                <a:cs typeface="微软雅黑" panose="020B0503020204020204" charset="-122"/>
                <a:sym typeface="+mn-ea"/>
              </a:rPr>
              <a:t># slave</a:t>
            </a:r>
            <a:r>
              <a:rPr lang="zh-CN" altLang="en-US" sz="2670" b="1">
                <a:latin typeface="微软雅黑" panose="020B0503020204020204" charset="-122"/>
                <a:ea typeface="微软雅黑" panose="020B0503020204020204" charset="-122"/>
                <a:cs typeface="微软雅黑" panose="020B0503020204020204" charset="-122"/>
                <a:sym typeface="+mn-ea"/>
              </a:rPr>
              <a:t>节点创建家目录</a:t>
            </a:r>
            <a:r>
              <a:rPr lang="en-US" altLang="zh-CN" sz="2670" b="1">
                <a:latin typeface="微软雅黑" panose="020B0503020204020204" charset="-122"/>
                <a:ea typeface="微软雅黑" panose="020B0503020204020204" charset="-122"/>
                <a:cs typeface="微软雅黑" panose="020B0503020204020204" charset="-122"/>
                <a:sym typeface="+mn-ea"/>
              </a:rPr>
              <a:t> </a:t>
            </a:r>
            <a:endParaRPr lang="en-US" sz="2670" b="1">
              <a:latin typeface="微软雅黑" panose="020B0503020204020204" charset="-122"/>
              <a:ea typeface="微软雅黑" panose="020B0503020204020204" charset="-122"/>
              <a:cs typeface="微软雅黑" panose="020B0503020204020204" charset="-122"/>
              <a:sym typeface="+mn-ea"/>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mkdir -p /home/jenkins/</a:t>
            </a:r>
            <a:endParaRPr lang="en-US" altLang="zh-CN" sz="2670" b="1">
              <a:latin typeface="微软雅黑" panose="020B0503020204020204" charset="-122"/>
              <a:ea typeface="微软雅黑" panose="020B0503020204020204" charset="-122"/>
              <a:cs typeface="微软雅黑" panose="020B0503020204020204" charset="-122"/>
            </a:endParaRPr>
          </a:p>
          <a:p>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配置</a:t>
            </a:r>
            <a:r>
              <a:rPr lang="en-US" altLang="zh-CN" sz="4000" b="1">
                <a:solidFill>
                  <a:srgbClr val="C9394A"/>
                </a:solidFill>
                <a:latin typeface="微软雅黑" panose="020B0503020204020204" charset="-122"/>
                <a:ea typeface="微软雅黑" panose="020B0503020204020204" charset="-122"/>
                <a:cs typeface="微软雅黑" panose="020B0503020204020204" charset="-122"/>
              </a:rPr>
              <a:t>Slave</a:t>
            </a:r>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节点端口</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6671733" y="1772497"/>
            <a:ext cx="2823633" cy="2702560"/>
          </a:xfrm>
          <a:prstGeom prst="rect">
            <a:avLst/>
          </a:prstGeom>
        </p:spPr>
      </p:pic>
      <p:sp>
        <p:nvSpPr>
          <p:cNvPr id="5" name="文本框 4"/>
          <p:cNvSpPr txBox="1"/>
          <p:nvPr/>
        </p:nvSpPr>
        <p:spPr>
          <a:xfrm>
            <a:off x="945515" y="1774825"/>
            <a:ext cx="5614035" cy="501650"/>
          </a:xfrm>
          <a:prstGeom prst="rect">
            <a:avLst/>
          </a:prstGeom>
          <a:noFill/>
        </p:spPr>
        <p:txBody>
          <a:bodyPr wrap="square" rtlCol="0">
            <a:spAutoFit/>
          </a:bodyPr>
          <a:p>
            <a:r>
              <a:rPr lang="zh-CN" altLang="en-US" sz="2670" b="1">
                <a:latin typeface="微软雅黑" panose="020B0503020204020204" charset="-122"/>
                <a:ea typeface="微软雅黑" panose="020B0503020204020204" charset="-122"/>
                <a:cs typeface="微软雅黑" panose="020B0503020204020204" charset="-122"/>
              </a:rPr>
              <a:t>代理端口配置成与容器代理端口一致</a:t>
            </a:r>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运行</a:t>
            </a:r>
            <a:r>
              <a:rPr lang="en-US" altLang="zh-CN" sz="4000" b="1">
                <a:solidFill>
                  <a:srgbClr val="C9394A"/>
                </a:solidFill>
                <a:latin typeface="微软雅黑" panose="020B0503020204020204" charset="-122"/>
                <a:ea typeface="微软雅黑" panose="020B0503020204020204" charset="-122"/>
                <a:cs typeface="微软雅黑" panose="020B0503020204020204" charset="-122"/>
              </a:rPr>
              <a:t>Slave</a:t>
            </a:r>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节点</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sp>
        <p:nvSpPr>
          <p:cNvPr id="5" name="文本框 4"/>
          <p:cNvSpPr txBox="1"/>
          <p:nvPr/>
        </p:nvSpPr>
        <p:spPr>
          <a:xfrm>
            <a:off x="911225" y="1844675"/>
            <a:ext cx="10943590" cy="501650"/>
          </a:xfrm>
          <a:prstGeom prst="rect">
            <a:avLst/>
          </a:prstGeom>
          <a:noFill/>
        </p:spPr>
        <p:txBody>
          <a:bodyPr wrap="square" rtlCol="0">
            <a:spAutoFit/>
          </a:bodyPr>
          <a:p>
            <a:r>
              <a:rPr lang="zh-CN" altLang="en-US" sz="2670" b="1">
                <a:latin typeface="微软雅黑" panose="020B0503020204020204" charset="-122"/>
                <a:ea typeface="微软雅黑" panose="020B0503020204020204" charset="-122"/>
                <a:cs typeface="微软雅黑" panose="020B0503020204020204" charset="-122"/>
              </a:rPr>
              <a:t>根据如下命令运行</a:t>
            </a:r>
            <a:r>
              <a:rPr lang="en-US" altLang="zh-CN" sz="2670" b="1">
                <a:latin typeface="微软雅黑" panose="020B0503020204020204" charset="-122"/>
                <a:ea typeface="微软雅黑" panose="020B0503020204020204" charset="-122"/>
                <a:cs typeface="微软雅黑" panose="020B0503020204020204" charset="-122"/>
              </a:rPr>
              <a:t>Slave</a:t>
            </a:r>
            <a:r>
              <a:rPr lang="zh-CN" altLang="en-US" sz="2670" b="1">
                <a:latin typeface="微软雅黑" panose="020B0503020204020204" charset="-122"/>
                <a:ea typeface="微软雅黑" panose="020B0503020204020204" charset="-122"/>
                <a:cs typeface="微软雅黑" panose="020B0503020204020204" charset="-122"/>
              </a:rPr>
              <a:t>节点。首先需要安装</a:t>
            </a:r>
            <a:r>
              <a:rPr lang="en-US" altLang="zh-CN" sz="2670" b="1">
                <a:latin typeface="微软雅黑" panose="020B0503020204020204" charset="-122"/>
                <a:ea typeface="微软雅黑" panose="020B0503020204020204" charset="-122"/>
                <a:cs typeface="微软雅黑" panose="020B0503020204020204" charset="-122"/>
              </a:rPr>
              <a:t>java</a:t>
            </a:r>
            <a:r>
              <a:rPr lang="zh-CN" altLang="en-US" sz="2670" b="1">
                <a:latin typeface="微软雅黑" panose="020B0503020204020204" charset="-122"/>
                <a:ea typeface="微软雅黑" panose="020B0503020204020204" charset="-122"/>
                <a:cs typeface="微软雅黑" panose="020B0503020204020204" charset="-122"/>
              </a:rPr>
              <a:t>环境</a:t>
            </a: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6" name="内容占位符 3"/>
          <p:cNvPicPr>
            <a:picLocks noChangeAspect="1"/>
          </p:cNvPicPr>
          <p:nvPr/>
        </p:nvPicPr>
        <p:blipFill>
          <a:blip r:embed="rId1"/>
          <a:stretch>
            <a:fillRect/>
          </a:stretch>
        </p:blipFill>
        <p:spPr>
          <a:xfrm>
            <a:off x="767715" y="2853690"/>
            <a:ext cx="10815320" cy="205930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sym typeface="+mn-ea"/>
              </a:rPr>
              <a:t>配置</a:t>
            </a:r>
            <a:r>
              <a:rPr lang="en-US" altLang="zh-CN" sz="4000" b="1">
                <a:solidFill>
                  <a:srgbClr val="C9394A"/>
                </a:solidFill>
                <a:latin typeface="微软雅黑" panose="020B0503020204020204" charset="-122"/>
                <a:ea typeface="微软雅黑" panose="020B0503020204020204" charset="-122"/>
                <a:sym typeface="+mn-ea"/>
              </a:rPr>
              <a:t>docker</a:t>
            </a:r>
            <a:r>
              <a:rPr lang="zh-CN" altLang="en-US" sz="4000" b="1">
                <a:solidFill>
                  <a:srgbClr val="C9394A"/>
                </a:solidFill>
                <a:latin typeface="微软雅黑" panose="020B0503020204020204" charset="-122"/>
                <a:ea typeface="微软雅黑" panose="020B0503020204020204" charset="-122"/>
                <a:sym typeface="+mn-ea"/>
              </a:rPr>
              <a:t>流水线</a:t>
            </a:r>
            <a:endParaRPr lang="zh-CN" altLang="en-US" sz="4000" b="1">
              <a:solidFill>
                <a:srgbClr val="C9394A"/>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a:xfrm>
            <a:off x="4831715" y="1600200"/>
            <a:ext cx="6668135" cy="4526280"/>
          </a:xfrm>
        </p:spPr>
        <p:txBody>
          <a:bodyPr/>
          <a:p>
            <a:pPr marL="0" indent="0">
              <a:buNone/>
            </a:pP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rPr>
              <a:t> </a:t>
            </a:r>
            <a:endParaRPr lang="en-US" altLang="zh-CN" sz="2670" b="1">
              <a:latin typeface="微软雅黑" panose="020B0503020204020204" charset="-122"/>
              <a:ea typeface="微软雅黑" panose="020B0503020204020204" charset="-122"/>
              <a:cs typeface="微软雅黑" panose="020B0503020204020204" charset="-122"/>
            </a:endParaRPr>
          </a:p>
        </p:txBody>
      </p:sp>
      <p:pic>
        <p:nvPicPr>
          <p:cNvPr id="6" name="图片 5"/>
          <p:cNvPicPr>
            <a:picLocks noChangeAspect="1"/>
          </p:cNvPicPr>
          <p:nvPr/>
        </p:nvPicPr>
        <p:blipFill>
          <a:blip r:embed="rId1"/>
          <a:stretch>
            <a:fillRect/>
          </a:stretch>
        </p:blipFill>
        <p:spPr>
          <a:xfrm>
            <a:off x="5520055" y="1844675"/>
            <a:ext cx="4606290" cy="3900170"/>
          </a:xfrm>
          <a:prstGeom prst="rect">
            <a:avLst/>
          </a:prstGeom>
        </p:spPr>
      </p:pic>
      <p:sp>
        <p:nvSpPr>
          <p:cNvPr id="4" name="文本框 3"/>
          <p:cNvSpPr txBox="1"/>
          <p:nvPr/>
        </p:nvSpPr>
        <p:spPr>
          <a:xfrm>
            <a:off x="1559560" y="1844675"/>
            <a:ext cx="3263900" cy="911860"/>
          </a:xfrm>
          <a:prstGeom prst="rect">
            <a:avLst/>
          </a:prstGeom>
          <a:noFill/>
        </p:spPr>
        <p:txBody>
          <a:bodyPr wrap="square" rtlCol="0" anchor="t">
            <a:sp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安装插件</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Docker Pipeline</a:t>
            </a:r>
            <a:endParaRPr lang="zh-CN" altLang="en-US" sz="2670" b="1">
              <a:latin typeface="微软雅黑" panose="020B0503020204020204" charset="-122"/>
              <a:ea typeface="微软雅黑" panose="020B0503020204020204" charset="-122"/>
              <a:cs typeface="微软雅黑" panose="020B050302020402020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4" grpId="0"/>
      <p:bldP spid="4" grpId="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sym typeface="+mn-ea"/>
              </a:rPr>
              <a:t>使用build()创建镜像</a:t>
            </a:r>
            <a:r>
              <a:rPr lang="en-US" altLang="zh-CN" sz="4000" b="1">
                <a:solidFill>
                  <a:srgbClr val="C9394A"/>
                </a:solidFill>
                <a:latin typeface="微软雅黑" panose="020B0503020204020204" charset="-122"/>
                <a:ea typeface="微软雅黑" panose="020B0503020204020204" charset="-122"/>
                <a:sym typeface="+mn-ea"/>
              </a:rPr>
              <a:t>-1</a:t>
            </a:r>
            <a:endParaRPr lang="en-US" altLang="zh-CN" sz="4000" b="1">
              <a:solidFill>
                <a:srgbClr val="C9394A"/>
              </a:solidFill>
              <a:latin typeface="微软雅黑" panose="020B0503020204020204" charset="-122"/>
              <a:ea typeface="微软雅黑" panose="020B0503020204020204" charset="-122"/>
              <a:sym typeface="+mn-ea"/>
            </a:endParaRPr>
          </a:p>
        </p:txBody>
      </p:sp>
      <p:pic>
        <p:nvPicPr>
          <p:cNvPr id="4" name="内容占位符 3"/>
          <p:cNvPicPr>
            <a:picLocks noChangeAspect="1"/>
          </p:cNvPicPr>
          <p:nvPr>
            <p:ph idx="1"/>
          </p:nvPr>
        </p:nvPicPr>
        <p:blipFill>
          <a:blip r:embed="rId1"/>
          <a:stretch>
            <a:fillRect/>
          </a:stretch>
        </p:blipFill>
        <p:spPr>
          <a:xfrm>
            <a:off x="5665470" y="1776730"/>
            <a:ext cx="5619750" cy="2590800"/>
          </a:xfrm>
          <a:prstGeom prst="rect">
            <a:avLst/>
          </a:prstGeom>
        </p:spPr>
      </p:pic>
      <p:sp>
        <p:nvSpPr>
          <p:cNvPr id="9" name="文本框 8"/>
          <p:cNvSpPr txBox="1"/>
          <p:nvPr/>
        </p:nvSpPr>
        <p:spPr>
          <a:xfrm>
            <a:off x="1416050" y="1776730"/>
            <a:ext cx="4064000" cy="911860"/>
          </a:xfrm>
          <a:prstGeom prst="rect">
            <a:avLst/>
          </a:prstGeom>
          <a:noFill/>
        </p:spPr>
        <p:txBody>
          <a:bodyPr wrap="square" rtlCol="0">
            <a:sp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配置</a:t>
            </a:r>
            <a:r>
              <a:rPr lang="en-US" altLang="zh-CN" sz="2670" b="1">
                <a:latin typeface="微软雅黑" panose="020B0503020204020204" charset="-122"/>
                <a:ea typeface="微软雅黑" panose="020B0503020204020204" charset="-122"/>
                <a:cs typeface="微软雅黑" panose="020B0503020204020204" charset="-122"/>
              </a:rPr>
              <a:t>build</a:t>
            </a:r>
            <a:r>
              <a:rPr lang="zh-CN" altLang="en-US" sz="2670" b="1">
                <a:latin typeface="微软雅黑" panose="020B0503020204020204" charset="-122"/>
                <a:ea typeface="微软雅黑" panose="020B0503020204020204" charset="-122"/>
                <a:cs typeface="微软雅黑" panose="020B0503020204020204" charset="-122"/>
              </a:rPr>
              <a:t>创建镜像并</a:t>
            </a:r>
            <a:r>
              <a:rPr lang="en-US" altLang="zh-CN" sz="2670" b="1">
                <a:latin typeface="微软雅黑" panose="020B0503020204020204" charset="-122"/>
                <a:ea typeface="微软雅黑" panose="020B0503020204020204" charset="-122"/>
                <a:cs typeface="微软雅黑" panose="020B0503020204020204" charset="-122"/>
              </a:rPr>
              <a:t>push</a:t>
            </a:r>
            <a:r>
              <a:rPr lang="zh-CN" altLang="en-US" sz="2670" b="1">
                <a:latin typeface="微软雅黑" panose="020B0503020204020204" charset="-122"/>
                <a:ea typeface="微软雅黑" panose="020B0503020204020204" charset="-122"/>
                <a:cs typeface="微软雅黑" panose="020B0503020204020204" charset="-122"/>
              </a:rPr>
              <a:t>到仓库</a:t>
            </a:r>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 name="矩形"/>
          <p:cNvSpPr/>
          <p:nvPr/>
        </p:nvSpPr>
        <p:spPr>
          <a:xfrm>
            <a:off x="-240030" y="1375410"/>
            <a:ext cx="12367895" cy="5278755"/>
          </a:xfrm>
          <a:prstGeom prst="rect">
            <a:avLst/>
          </a:prstGeom>
          <a:noFill/>
          <a:ln w="9525" cap="flat" cmpd="sng">
            <a:noFill/>
            <a:prstDash val="solid"/>
            <a:miter/>
          </a:ln>
        </p:spPr>
        <p:txBody>
          <a:bodyPr vert="horz" wrap="square" lIns="121920" tIns="60960" rIns="121920" bIns="60960" anchor="ctr" anchorCtr="0"/>
          <a:lstStyle/>
          <a:p>
            <a:pPr marL="266700" algn="just">
              <a:lnSpc>
                <a:spcPct val="100000"/>
              </a:lnSpc>
              <a:spcBef>
                <a:spcPts val="0"/>
              </a:spcBef>
              <a:spcAft>
                <a:spcPts val="0"/>
              </a:spcAft>
              <a:buClr>
                <a:srgbClr val="C00000"/>
              </a:buClr>
              <a:buFont typeface="Wingdings" panose="05000000000000000000" charset="0"/>
            </a:pPr>
            <a:r>
              <a:rPr lang="en-US" altLang="zh-CN"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mn-ea"/>
              </a:rPr>
              <a:t>               </a:t>
            </a:r>
            <a:endParaRPr lang="en-US" altLang="zh-CN" sz="2665" b="1" u="none" strike="noStrike" kern="100" cap="none" spc="0" baseline="0">
              <a:solidFill>
                <a:schemeClr val="tx1"/>
              </a:solidFill>
              <a:latin typeface="微软雅黑" panose="020B0503020204020204" charset="-122"/>
              <a:ea typeface="微软雅黑" panose="020B0503020204020204" charset="-122"/>
              <a:cs typeface="Times New Roman" panose="02020603050405020304" charset="0"/>
              <a:sym typeface="+mn-ea"/>
            </a:endParaRPr>
          </a:p>
        </p:txBody>
      </p:sp>
      <p:sp>
        <p:nvSpPr>
          <p:cNvPr id="2" name="矩形"/>
          <p:cNvSpPr/>
          <p:nvPr/>
        </p:nvSpPr>
        <p:spPr>
          <a:xfrm>
            <a:off x="2639695" y="116840"/>
            <a:ext cx="7243445" cy="737870"/>
          </a:xfrm>
          <a:prstGeom prst="rect">
            <a:avLst/>
          </a:prstGeom>
          <a:noFill/>
          <a:ln w="9525" cap="flat" cmpd="sng">
            <a:noFill/>
            <a:prstDash val="solid"/>
            <a:miter/>
          </a:ln>
        </p:spPr>
        <p:txBody>
          <a:bodyPr vert="horz" wrap="none" lIns="121920" tIns="60960" rIns="121920" bIns="60960" anchor="t" anchorCtr="0">
            <a:noAutofit/>
          </a:bodyPr>
          <a:lstStyle/>
          <a:p>
            <a:pPr marL="0" indent="0" algn="ctr">
              <a:lnSpc>
                <a:spcPct val="100000"/>
              </a:lnSpc>
              <a:spcBef>
                <a:spcPts val="0"/>
              </a:spcBef>
              <a:spcAft>
                <a:spcPts val="0"/>
              </a:spcAft>
              <a:buNone/>
            </a:pPr>
            <a:r>
              <a:rPr lang="en-US" sz="4000" b="1">
                <a:solidFill>
                  <a:srgbClr val="C9394A"/>
                </a:solidFill>
                <a:latin typeface="微软雅黑" panose="020B0503020204020204" charset="-122"/>
                <a:ea typeface="微软雅黑" panose="020B0503020204020204" charset="-122"/>
                <a:cs typeface="微软雅黑" panose="020B0503020204020204" charset="-122"/>
                <a:sym typeface="+mn-ea"/>
              </a:rPr>
              <a:t>Helm</a:t>
            </a:r>
            <a:r>
              <a:rPr lang="zh-CN" altLang="en-US" sz="4000" b="1">
                <a:solidFill>
                  <a:srgbClr val="C9394A"/>
                </a:solidFill>
                <a:latin typeface="微软雅黑" panose="020B0503020204020204" charset="-122"/>
                <a:ea typeface="微软雅黑" panose="020B0503020204020204" charset="-122"/>
                <a:cs typeface="微软雅黑" panose="020B0503020204020204" charset="-122"/>
                <a:sym typeface="+mn-ea"/>
              </a:rPr>
              <a:t>部署</a:t>
            </a:r>
            <a:r>
              <a:rPr lang="en-US" altLang="zh-CN" sz="4000" b="1">
                <a:solidFill>
                  <a:srgbClr val="C9394A"/>
                </a:solidFill>
                <a:latin typeface="微软雅黑" panose="020B0503020204020204" charset="-122"/>
                <a:ea typeface="微软雅黑" panose="020B0503020204020204" charset="-122"/>
                <a:cs typeface="微软雅黑" panose="020B0503020204020204" charset="-122"/>
                <a:sym typeface="+mn-ea"/>
              </a:rPr>
              <a:t>Jenkins</a:t>
            </a:r>
            <a:endParaRPr lang="en-US" altLang="zh-CN" sz="4000" b="1">
              <a:solidFill>
                <a:srgbClr val="C9394A"/>
              </a:solidFill>
              <a:latin typeface="微软雅黑" panose="020B0503020204020204" charset="-122"/>
              <a:ea typeface="微软雅黑" panose="020B0503020204020204" charset="-122"/>
              <a:cs typeface="微软雅黑" panose="020B0503020204020204" charset="-122"/>
              <a:sym typeface="+mn-ea"/>
            </a:endParaRPr>
          </a:p>
        </p:txBody>
      </p:sp>
      <p:sp>
        <p:nvSpPr>
          <p:cNvPr id="5" name="文本框 4"/>
          <p:cNvSpPr txBox="1"/>
          <p:nvPr/>
        </p:nvSpPr>
        <p:spPr>
          <a:xfrm>
            <a:off x="1199515" y="1557020"/>
            <a:ext cx="8738870" cy="1410970"/>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添加</a:t>
            </a:r>
            <a:r>
              <a:rPr lang="en-US" altLang="zh-CN" sz="2670" b="1">
                <a:latin typeface="微软雅黑" panose="020B0503020204020204" charset="-122"/>
                <a:ea typeface="微软雅黑" panose="020B0503020204020204" charset="-122"/>
                <a:cs typeface="微软雅黑" panose="020B0503020204020204" charset="-122"/>
                <a:sym typeface="+mn-ea"/>
              </a:rPr>
              <a:t>Jenkins</a:t>
            </a:r>
            <a:r>
              <a:rPr lang="zh-CN" altLang="en-US" sz="2670" b="1">
                <a:latin typeface="微软雅黑" panose="020B0503020204020204" charset="-122"/>
                <a:ea typeface="微软雅黑" panose="020B0503020204020204" charset="-122"/>
                <a:cs typeface="微软雅黑" panose="020B0503020204020204" charset="-122"/>
                <a:sym typeface="+mn-ea"/>
              </a:rPr>
              <a:t>存储库</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helm repo add jenkinsci https://charts.jenkins.io</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helm repo update</a:t>
            </a: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4" name="文本框 3"/>
          <p:cNvSpPr txBox="1"/>
          <p:nvPr/>
        </p:nvSpPr>
        <p:spPr>
          <a:xfrm>
            <a:off x="1199515" y="3500755"/>
            <a:ext cx="10516235" cy="2085975"/>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 </a:t>
            </a:r>
            <a:r>
              <a:rPr lang="zh-CN" altLang="en-US" sz="2670" b="1">
                <a:latin typeface="微软雅黑" panose="020B0503020204020204" charset="-122"/>
                <a:ea typeface="微软雅黑" panose="020B0503020204020204" charset="-122"/>
                <a:cs typeface="微软雅黑" panose="020B0503020204020204" charset="-122"/>
                <a:sym typeface="+mn-ea"/>
              </a:rPr>
              <a:t>部署</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chart=jenkinsci/jenkins</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zh-CN" altLang="en-US" sz="2670" b="1">
                <a:latin typeface="微软雅黑" panose="020B0503020204020204" charset="-122"/>
                <a:ea typeface="微软雅黑" panose="020B0503020204020204" charset="-122"/>
                <a:cs typeface="微软雅黑" panose="020B0503020204020204" charset="-122"/>
                <a:sym typeface="+mn-ea"/>
              </a:rPr>
              <a:t>helm install jenkins -n jenkins -f jenkins-values.yaml $chart</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sym typeface="+mn-ea"/>
              </a:rPr>
              <a:t>kubectl get pods -n jenkins</a:t>
            </a:r>
            <a:endParaRPr lang="zh-CN" altLang="en-US" sz="2670" b="1">
              <a:latin typeface="微软雅黑" panose="020B0503020204020204" charset="-122"/>
              <a:ea typeface="微软雅黑" panose="020B0503020204020204" charset="-122"/>
              <a:cs typeface="微软雅黑" panose="020B0503020204020204" charset="-122"/>
            </a:endParaRPr>
          </a:p>
          <a:p>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500" fill="hold"/>
                                        <p:tgtEl>
                                          <p:spTgt spid="91"/>
                                        </p:tgtEl>
                                        <p:attrNameLst>
                                          <p:attrName>ppt_x</p:attrName>
                                        </p:attrNameLst>
                                      </p:cBhvr>
                                      <p:tavLst>
                                        <p:tav tm="0">
                                          <p:val>
                                            <p:strVal val="#ppt_x"/>
                                          </p:val>
                                        </p:tav>
                                        <p:tav tm="100000">
                                          <p:val>
                                            <p:strVal val="#ppt_x"/>
                                          </p:val>
                                        </p:tav>
                                      </p:tavLst>
                                    </p:anim>
                                    <p:anim calcmode="lin" valueType="num">
                                      <p:cBhvr additive="base">
                                        <p:cTn id="8" dur="500" fill="hold"/>
                                        <p:tgtEl>
                                          <p:spTgt spid="9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91" grpId="1"/>
      <p:bldP spid="5" grpId="0"/>
      <p:bldP spid="5" grpId="1"/>
      <p:bldP spid="4" grpId="0"/>
      <p:bldP spid="4" grpId="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sym typeface="+mn-ea"/>
              </a:rPr>
              <a:t>使用build()创建镜像</a:t>
            </a:r>
            <a:r>
              <a:rPr lang="en-US" altLang="zh-CN" sz="4000" b="1">
                <a:solidFill>
                  <a:srgbClr val="C9394A"/>
                </a:solidFill>
                <a:latin typeface="微软雅黑" panose="020B0503020204020204" charset="-122"/>
                <a:ea typeface="微软雅黑" panose="020B0503020204020204" charset="-122"/>
                <a:sym typeface="+mn-ea"/>
              </a:rPr>
              <a:t>-2</a:t>
            </a:r>
            <a:endParaRPr lang="en-US" altLang="zh-CN" sz="4000" b="1">
              <a:solidFill>
                <a:srgbClr val="C9394A"/>
              </a:solidFill>
              <a:latin typeface="微软雅黑" panose="020B0503020204020204" charset="-122"/>
              <a:ea typeface="微软雅黑" panose="020B0503020204020204" charset="-122"/>
              <a:sym typeface="+mn-ea"/>
            </a:endParaRPr>
          </a:p>
        </p:txBody>
      </p:sp>
      <p:sp>
        <p:nvSpPr>
          <p:cNvPr id="9" name="文本框 8"/>
          <p:cNvSpPr txBox="1"/>
          <p:nvPr/>
        </p:nvSpPr>
        <p:spPr>
          <a:xfrm>
            <a:off x="1271905" y="1619885"/>
            <a:ext cx="9469120" cy="1750695"/>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指定</a:t>
            </a:r>
            <a:r>
              <a:rPr lang="en-US" altLang="zh-CN" sz="2670" b="1">
                <a:latin typeface="微软雅黑" panose="020B0503020204020204" charset="-122"/>
                <a:ea typeface="微软雅黑" panose="020B0503020204020204" charset="-122"/>
                <a:cs typeface="微软雅黑" panose="020B0503020204020204" charset="-122"/>
              </a:rPr>
              <a:t>Dockerfile</a:t>
            </a:r>
            <a:r>
              <a:rPr lang="zh-CN" altLang="en-US" sz="2670" b="1">
                <a:latin typeface="微软雅黑" panose="020B0503020204020204" charset="-122"/>
                <a:ea typeface="微软雅黑" panose="020B0503020204020204" charset="-122"/>
                <a:cs typeface="微软雅黑" panose="020B0503020204020204" charset="-122"/>
              </a:rPr>
              <a:t>文件路径，</a:t>
            </a:r>
            <a:r>
              <a:rPr lang="en-US" altLang="zh-CN" sz="2670" b="1">
                <a:latin typeface="微软雅黑" panose="020B0503020204020204" charset="-122"/>
                <a:ea typeface="微软雅黑" panose="020B0503020204020204" charset="-122"/>
                <a:cs typeface="微软雅黑" panose="020B0503020204020204" charset="-122"/>
              </a:rPr>
              <a:t>./dockerfiles/test/Dockerfile</a:t>
            </a:r>
            <a:endParaRPr lang="zh-CN" altLang="en-US" sz="2670" b="1">
              <a:latin typeface="微软雅黑" panose="020B0503020204020204" charset="-122"/>
              <a:ea typeface="微软雅黑" panose="020B0503020204020204" charset="-122"/>
              <a:cs typeface="微软雅黑" panose="020B0503020204020204" charset="-122"/>
            </a:endParaRPr>
          </a:p>
          <a:p>
            <a:r>
              <a:rPr lang="zh-CN" altLang="en-US" sz="2670" b="1">
                <a:latin typeface="微软雅黑" panose="020B0503020204020204" charset="-122"/>
                <a:ea typeface="微软雅黑" panose="020B0503020204020204" charset="-122"/>
                <a:cs typeface="微软雅黑" panose="020B0503020204020204" charset="-122"/>
              </a:rPr>
              <a:t>def testImage = docker.build("test-image", "./dockerfiles/test")</a:t>
            </a:r>
            <a:endParaRPr lang="zh-CN" altLang="en-US" sz="2670" b="1">
              <a:latin typeface="微软雅黑" panose="020B0503020204020204" charset="-122"/>
              <a:ea typeface="微软雅黑" panose="020B0503020204020204" charset="-122"/>
              <a:cs typeface="微软雅黑" panose="020B0503020204020204" charset="-122"/>
            </a:endParaRPr>
          </a:p>
        </p:txBody>
      </p:sp>
      <p:sp>
        <p:nvSpPr>
          <p:cNvPr id="6" name="文本框 5"/>
          <p:cNvSpPr txBox="1"/>
          <p:nvPr/>
        </p:nvSpPr>
        <p:spPr>
          <a:xfrm>
            <a:off x="1199515" y="3573145"/>
            <a:ext cx="10119995" cy="2534285"/>
          </a:xfrm>
          <a:prstGeom prst="rect">
            <a:avLst/>
          </a:prstGeom>
          <a:noFill/>
        </p:spPr>
        <p:txBody>
          <a:bodyPr wrap="square" rtlCol="0">
            <a:noAutofit/>
          </a:bodyPr>
          <a:p>
            <a:r>
              <a:rPr lang="en-US" altLang="zh-CN" sz="2670" b="1">
                <a:latin typeface="微软雅黑" panose="020B0503020204020204" charset="-122"/>
                <a:ea typeface="微软雅黑" panose="020B0503020204020204" charset="-122"/>
                <a:sym typeface="+mn-ea"/>
              </a:rPr>
              <a:t># </a:t>
            </a:r>
            <a:r>
              <a:rPr lang="zh-CN" altLang="en-US" sz="2670" b="1">
                <a:latin typeface="微软雅黑" panose="020B0503020204020204" charset="-122"/>
                <a:ea typeface="微软雅黑" panose="020B0503020204020204" charset="-122"/>
                <a:sym typeface="+mn-ea"/>
              </a:rPr>
              <a:t>指定</a:t>
            </a:r>
            <a:r>
              <a:rPr lang="en-US" altLang="zh-CN" sz="2670" b="1">
                <a:latin typeface="微软雅黑" panose="020B0503020204020204" charset="-122"/>
                <a:ea typeface="微软雅黑" panose="020B0503020204020204" charset="-122"/>
                <a:sym typeface="+mn-ea"/>
              </a:rPr>
              <a:t>Dockerfile</a:t>
            </a:r>
            <a:r>
              <a:rPr lang="zh-CN" altLang="en-US" sz="2670" b="1">
                <a:latin typeface="微软雅黑" panose="020B0503020204020204" charset="-122"/>
                <a:ea typeface="微软雅黑" panose="020B0503020204020204" charset="-122"/>
                <a:sym typeface="+mn-ea"/>
              </a:rPr>
              <a:t>文件名与路径</a:t>
            </a:r>
            <a:endParaRPr lang="en-US" altLang="zh-CN" sz="2670" b="1">
              <a:latin typeface="微软雅黑" panose="020B0503020204020204" charset="-122"/>
              <a:ea typeface="微软雅黑" panose="020B0503020204020204" charset="-122"/>
              <a:sym typeface="+mn-ea"/>
            </a:endParaRPr>
          </a:p>
          <a:p>
            <a:r>
              <a:rPr lang="zh-CN" altLang="en-US" sz="2670" b="1">
                <a:latin typeface="微软雅黑" panose="020B0503020204020204" charset="-122"/>
                <a:ea typeface="微软雅黑" panose="020B0503020204020204" charset="-122"/>
                <a:sym typeface="+mn-ea"/>
              </a:rPr>
              <a:t>def dockerfile = 'Dockerfile.test'</a:t>
            </a:r>
            <a:endParaRPr lang="zh-CN" altLang="en-US" sz="2670" b="1">
              <a:latin typeface="微软雅黑" panose="020B0503020204020204" charset="-122"/>
              <a:ea typeface="微软雅黑" panose="020B0503020204020204" charset="-122"/>
            </a:endParaRPr>
          </a:p>
          <a:p>
            <a:r>
              <a:rPr lang="zh-CN" altLang="en-US" sz="2670" b="1">
                <a:latin typeface="微软雅黑" panose="020B0503020204020204" charset="-122"/>
                <a:ea typeface="微软雅黑" panose="020B0503020204020204" charset="-122"/>
                <a:sym typeface="+mn-ea"/>
              </a:rPr>
              <a:t>def customImage = docker.build("my-image:${env.BUILD_ID}","-f ${dockerfile} ./dockerfiles")</a:t>
            </a:r>
            <a:endParaRPr lang="zh-CN" altLang="en-US"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6" grpId="0"/>
      <p:bldP spid="6"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rPr>
              <a:t>配置</a:t>
            </a:r>
            <a:r>
              <a:rPr lang="en-US" altLang="zh-CN" sz="4000" b="1">
                <a:solidFill>
                  <a:srgbClr val="C9394A"/>
                </a:solidFill>
                <a:latin typeface="微软雅黑" panose="020B0503020204020204" charset="-122"/>
                <a:ea typeface="微软雅黑" panose="020B0503020204020204" charset="-122"/>
              </a:rPr>
              <a:t>K8S</a:t>
            </a:r>
            <a:r>
              <a:rPr lang="zh-CN" altLang="en-US" sz="4000" b="1">
                <a:solidFill>
                  <a:srgbClr val="C9394A"/>
                </a:solidFill>
                <a:latin typeface="微软雅黑" panose="020B0503020204020204" charset="-122"/>
                <a:ea typeface="微软雅黑" panose="020B0503020204020204" charset="-122"/>
              </a:rPr>
              <a:t>动态</a:t>
            </a:r>
            <a:r>
              <a:rPr lang="zh-CN" sz="4000" b="1">
                <a:solidFill>
                  <a:srgbClr val="C9394A"/>
                </a:solidFill>
                <a:latin typeface="微软雅黑" panose="020B0503020204020204" charset="-122"/>
                <a:ea typeface="微软雅黑" panose="020B0503020204020204" charset="-122"/>
              </a:rPr>
              <a:t>节点</a:t>
            </a:r>
            <a:endParaRPr lang="zh-CN"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12" name="文本框 11"/>
          <p:cNvSpPr txBox="1"/>
          <p:nvPr/>
        </p:nvSpPr>
        <p:spPr>
          <a:xfrm>
            <a:off x="1343660" y="1340485"/>
            <a:ext cx="8304530" cy="501650"/>
          </a:xfrm>
          <a:prstGeom prst="rect">
            <a:avLst/>
          </a:prstGeom>
          <a:noFill/>
        </p:spPr>
        <p:txBody>
          <a:bodyPr wrap="square" rtlCol="0">
            <a:sp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安装插件</a:t>
            </a:r>
            <a:r>
              <a:rPr lang="en-US" altLang="zh-CN" sz="2670" b="1">
                <a:latin typeface="微软雅黑" panose="020B0503020204020204" charset="-122"/>
                <a:ea typeface="微软雅黑" panose="020B0503020204020204" charset="-122"/>
                <a:cs typeface="微软雅黑" panose="020B0503020204020204" charset="-122"/>
              </a:rPr>
              <a:t>kubernetes</a:t>
            </a:r>
            <a:endParaRPr lang="en-US" altLang="zh-CN" sz="2670" b="1">
              <a:latin typeface="微软雅黑" panose="020B0503020204020204" charset="-122"/>
              <a:ea typeface="微软雅黑" panose="020B0503020204020204" charset="-122"/>
              <a:cs typeface="微软雅黑" panose="020B0503020204020204" charset="-122"/>
            </a:endParaRPr>
          </a:p>
        </p:txBody>
      </p:sp>
      <p:sp>
        <p:nvSpPr>
          <p:cNvPr id="16" name="文本框 15"/>
          <p:cNvSpPr txBox="1"/>
          <p:nvPr/>
        </p:nvSpPr>
        <p:spPr>
          <a:xfrm>
            <a:off x="1343660" y="1862455"/>
            <a:ext cx="4064000" cy="501650"/>
          </a:xfrm>
          <a:prstGeom prst="rect">
            <a:avLst/>
          </a:prstGeom>
          <a:noFill/>
        </p:spPr>
        <p:txBody>
          <a:bodyPr wrap="square" rtlCol="0">
            <a:sp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配置节点</a:t>
            </a: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5160010" y="1340485"/>
            <a:ext cx="4843780" cy="5396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ppt_x"/>
                                          </p:val>
                                        </p:tav>
                                        <p:tav tm="100000">
                                          <p:val>
                                            <p:strVal val="#ppt_x"/>
                                          </p:val>
                                        </p:tav>
                                      </p:tavLst>
                                    </p:anim>
                                    <p:anim calcmode="lin" valueType="num">
                                      <p:cBhvr additive="base">
                                        <p:cTn id="1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6" grpId="0"/>
      <p:bldP spid="16" grpId="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rPr>
              <a:t>配置模板</a:t>
            </a:r>
            <a:endParaRPr lang="zh-CN"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12" name="文本框 11"/>
          <p:cNvSpPr txBox="1"/>
          <p:nvPr/>
        </p:nvSpPr>
        <p:spPr>
          <a:xfrm>
            <a:off x="1343660" y="1340485"/>
            <a:ext cx="8304530" cy="501650"/>
          </a:xfrm>
          <a:prstGeom prst="rect">
            <a:avLst/>
          </a:prstGeom>
          <a:noFill/>
        </p:spPr>
        <p:txBody>
          <a:bodyPr wrap="square" rtlCol="0">
            <a:sp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配置名称和</a:t>
            </a:r>
            <a:r>
              <a:rPr lang="en-US" altLang="zh-CN" sz="2670" b="1">
                <a:latin typeface="微软雅黑" panose="020B0503020204020204" charset="-122"/>
                <a:ea typeface="微软雅黑" panose="020B0503020204020204" charset="-122"/>
                <a:cs typeface="微软雅黑" panose="020B0503020204020204" charset="-122"/>
              </a:rPr>
              <a:t>pod</a:t>
            </a:r>
            <a:r>
              <a:rPr lang="zh-CN" altLang="en-US" sz="2670" b="1">
                <a:latin typeface="微软雅黑" panose="020B0503020204020204" charset="-122"/>
                <a:ea typeface="微软雅黑" panose="020B0503020204020204" charset="-122"/>
                <a:cs typeface="微软雅黑" panose="020B0503020204020204" charset="-122"/>
              </a:rPr>
              <a:t>模板</a:t>
            </a: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3" name="图片 2"/>
          <p:cNvPicPr>
            <a:picLocks noChangeAspect="1"/>
          </p:cNvPicPr>
          <p:nvPr/>
        </p:nvPicPr>
        <p:blipFill>
          <a:blip r:embed="rId1"/>
          <a:stretch>
            <a:fillRect/>
          </a:stretch>
        </p:blipFill>
        <p:spPr>
          <a:xfrm>
            <a:off x="1415415" y="1913890"/>
            <a:ext cx="4681220" cy="4229100"/>
          </a:xfrm>
          <a:prstGeom prst="rect">
            <a:avLst/>
          </a:prstGeom>
        </p:spPr>
      </p:pic>
      <p:pic>
        <p:nvPicPr>
          <p:cNvPr id="5" name="图片 4"/>
          <p:cNvPicPr>
            <a:picLocks noChangeAspect="1"/>
          </p:cNvPicPr>
          <p:nvPr/>
        </p:nvPicPr>
        <p:blipFill>
          <a:blip r:embed="rId2"/>
          <a:stretch>
            <a:fillRect/>
          </a:stretch>
        </p:blipFill>
        <p:spPr>
          <a:xfrm>
            <a:off x="6311900" y="1844675"/>
            <a:ext cx="2609850" cy="4256405"/>
          </a:xfrm>
          <a:prstGeom prst="rect">
            <a:avLst/>
          </a:prstGeom>
        </p:spPr>
      </p:pic>
      <p:pic>
        <p:nvPicPr>
          <p:cNvPr id="7" name="图片 6"/>
          <p:cNvPicPr>
            <a:picLocks noChangeAspect="1"/>
          </p:cNvPicPr>
          <p:nvPr/>
        </p:nvPicPr>
        <p:blipFill>
          <a:blip r:embed="rId3"/>
          <a:stretch>
            <a:fillRect/>
          </a:stretch>
        </p:blipFill>
        <p:spPr>
          <a:xfrm>
            <a:off x="8760460" y="1601470"/>
            <a:ext cx="2200910" cy="4573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sz="4000" b="1">
                <a:solidFill>
                  <a:srgbClr val="C9394A"/>
                </a:solidFill>
                <a:latin typeface="微软雅黑" panose="020B0503020204020204" charset="-122"/>
                <a:ea typeface="微软雅黑" panose="020B0503020204020204" charset="-122"/>
              </a:rPr>
              <a:t>配置</a:t>
            </a:r>
            <a:r>
              <a:rPr lang="en-US" altLang="zh-CN" sz="4000" b="1">
                <a:solidFill>
                  <a:srgbClr val="C9394A"/>
                </a:solidFill>
                <a:latin typeface="微软雅黑" panose="020B0503020204020204" charset="-122"/>
                <a:ea typeface="微软雅黑" panose="020B0503020204020204" charset="-122"/>
              </a:rPr>
              <a:t>Jenkinsfile</a:t>
            </a:r>
            <a:endParaRPr lang="en-US" altLang="zh-CN" sz="4000" b="1">
              <a:solidFill>
                <a:srgbClr val="C9394A"/>
              </a:solidFill>
              <a:latin typeface="微软雅黑" panose="020B0503020204020204" charset="-122"/>
              <a:ea typeface="微软雅黑" panose="020B0503020204020204" charset="-122"/>
            </a:endParaRPr>
          </a:p>
        </p:txBody>
      </p:sp>
      <p:sp>
        <p:nvSpPr>
          <p:cNvPr id="6" name="文本框 5"/>
          <p:cNvSpPr txBox="1"/>
          <p:nvPr/>
        </p:nvSpPr>
        <p:spPr>
          <a:xfrm>
            <a:off x="3740150" y="2080260"/>
            <a:ext cx="1920875" cy="283845"/>
          </a:xfrm>
          <a:prstGeom prst="rect">
            <a:avLst/>
          </a:prstGeom>
          <a:noFill/>
        </p:spPr>
        <p:txBody>
          <a:bodyPr wrap="square" rtlCol="0">
            <a:noAutofit/>
          </a:bodyPr>
          <a:p>
            <a:r>
              <a:rPr lang="en-US" altLang="zh-CN"/>
              <a:t>                                         </a:t>
            </a:r>
            <a:endParaRPr lang="en-US" altLang="zh-CN"/>
          </a:p>
        </p:txBody>
      </p:sp>
      <p:sp>
        <p:nvSpPr>
          <p:cNvPr id="12" name="文本框 11"/>
          <p:cNvSpPr txBox="1"/>
          <p:nvPr/>
        </p:nvSpPr>
        <p:spPr>
          <a:xfrm>
            <a:off x="1343660" y="1340485"/>
            <a:ext cx="8304530" cy="1322070"/>
          </a:xfrm>
          <a:prstGeom prst="rect">
            <a:avLst/>
          </a:prstGeom>
          <a:noFill/>
        </p:spPr>
        <p:txBody>
          <a:bodyPr wrap="square" rtlCol="0">
            <a:spAutoFit/>
          </a:bodyPr>
          <a:p>
            <a:r>
              <a:rPr lang="en-US" altLang="zh-CN" sz="2670" b="1">
                <a:latin typeface="微软雅黑" panose="020B0503020204020204" charset="-122"/>
                <a:ea typeface="微软雅黑" panose="020B0503020204020204" charset="-122"/>
                <a:cs typeface="微软雅黑" panose="020B0503020204020204" charset="-122"/>
              </a:rPr>
              <a:t># </a:t>
            </a:r>
            <a:r>
              <a:rPr lang="zh-CN" altLang="en-US" sz="2670" b="1">
                <a:latin typeface="微软雅黑" panose="020B0503020204020204" charset="-122"/>
                <a:ea typeface="微软雅黑" panose="020B0503020204020204" charset="-122"/>
                <a:cs typeface="微软雅黑" panose="020B0503020204020204" charset="-122"/>
              </a:rPr>
              <a:t>如果注释inheritFrom</a:t>
            </a:r>
            <a:endParaRPr lang="zh-CN" altLang="en-US" sz="2670" b="1">
              <a:latin typeface="微软雅黑" panose="020B0503020204020204" charset="-122"/>
              <a:ea typeface="微软雅黑" panose="020B0503020204020204" charset="-122"/>
              <a:cs typeface="微软雅黑" panose="020B0503020204020204" charset="-122"/>
            </a:endParaRPr>
          </a:p>
          <a:p>
            <a:r>
              <a:rPr lang="zh-CN" altLang="en-US" sz="2670" b="1">
                <a:latin typeface="微软雅黑" panose="020B0503020204020204" charset="-122"/>
                <a:ea typeface="微软雅黑" panose="020B0503020204020204" charset="-122"/>
                <a:cs typeface="微软雅黑" panose="020B0503020204020204" charset="-122"/>
              </a:rPr>
              <a:t>则使用</a:t>
            </a:r>
            <a:r>
              <a:rPr lang="en-US" altLang="zh-CN" sz="2670" b="1">
                <a:latin typeface="微软雅黑" panose="020B0503020204020204" charset="-122"/>
                <a:ea typeface="微软雅黑" panose="020B0503020204020204" charset="-122"/>
                <a:cs typeface="微软雅黑" panose="020B0503020204020204" charset="-122"/>
              </a:rPr>
              <a:t>yaml</a:t>
            </a:r>
            <a:r>
              <a:rPr lang="zh-CN" altLang="en-US" sz="2670" b="1">
                <a:latin typeface="微软雅黑" panose="020B0503020204020204" charset="-122"/>
                <a:ea typeface="微软雅黑" panose="020B0503020204020204" charset="-122"/>
                <a:cs typeface="微软雅黑" panose="020B0503020204020204" charset="-122"/>
              </a:rPr>
              <a:t>的</a:t>
            </a:r>
            <a:r>
              <a:rPr lang="en-US" altLang="zh-CN" sz="2670" b="1">
                <a:latin typeface="微软雅黑" panose="020B0503020204020204" charset="-122"/>
                <a:ea typeface="微软雅黑" panose="020B0503020204020204" charset="-122"/>
                <a:cs typeface="微软雅黑" panose="020B0503020204020204" charset="-122"/>
              </a:rPr>
              <a:t>pod</a:t>
            </a:r>
            <a:r>
              <a:rPr lang="zh-CN" altLang="en-US" sz="2670" b="1">
                <a:latin typeface="微软雅黑" panose="020B0503020204020204" charset="-122"/>
                <a:ea typeface="微软雅黑" panose="020B0503020204020204" charset="-122"/>
                <a:cs typeface="微软雅黑" panose="020B0503020204020204" charset="-122"/>
              </a:rPr>
              <a:t>作为</a:t>
            </a:r>
            <a:endParaRPr lang="zh-CN" altLang="en-US" sz="2670" b="1">
              <a:latin typeface="微软雅黑" panose="020B0503020204020204" charset="-122"/>
              <a:ea typeface="微软雅黑" panose="020B0503020204020204" charset="-122"/>
              <a:cs typeface="微软雅黑" panose="020B0503020204020204" charset="-122"/>
            </a:endParaRPr>
          </a:p>
          <a:p>
            <a:r>
              <a:rPr lang="en-US" altLang="zh-CN" sz="2670" b="1">
                <a:latin typeface="微软雅黑" panose="020B0503020204020204" charset="-122"/>
                <a:ea typeface="微软雅黑" panose="020B0503020204020204" charset="-122"/>
                <a:cs typeface="微软雅黑" panose="020B0503020204020204" charset="-122"/>
              </a:rPr>
              <a:t>pod</a:t>
            </a:r>
            <a:r>
              <a:rPr lang="zh-CN" altLang="en-US" sz="2670" b="1">
                <a:latin typeface="微软雅黑" panose="020B0503020204020204" charset="-122"/>
                <a:ea typeface="微软雅黑" panose="020B0503020204020204" charset="-122"/>
                <a:cs typeface="微软雅黑" panose="020B0503020204020204" charset="-122"/>
              </a:rPr>
              <a:t>模板使用</a:t>
            </a:r>
            <a:endParaRPr lang="zh-CN" altLang="en-US" sz="2670" b="1">
              <a:latin typeface="微软雅黑" panose="020B0503020204020204" charset="-122"/>
              <a:ea typeface="微软雅黑" panose="020B0503020204020204" charset="-122"/>
              <a:cs typeface="微软雅黑" panose="020B0503020204020204" charset="-122"/>
            </a:endParaRPr>
          </a:p>
        </p:txBody>
      </p:sp>
      <p:pic>
        <p:nvPicPr>
          <p:cNvPr id="4" name="图片 3"/>
          <p:cNvPicPr>
            <a:picLocks noChangeAspect="1"/>
          </p:cNvPicPr>
          <p:nvPr/>
        </p:nvPicPr>
        <p:blipFill>
          <a:blip r:embed="rId1"/>
          <a:stretch>
            <a:fillRect/>
          </a:stretch>
        </p:blipFill>
        <p:spPr>
          <a:xfrm>
            <a:off x="5524500" y="1196340"/>
            <a:ext cx="5544820" cy="52381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0" y="4439905"/>
            <a:ext cx="12190413" cy="91587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3" name="TextBox 5"/>
          <p:cNvSpPr>
            <a:spLocks noChangeArrowheads="1"/>
          </p:cNvSpPr>
          <p:nvPr/>
        </p:nvSpPr>
        <p:spPr bwMode="auto">
          <a:xfrm>
            <a:off x="-24130" y="4623435"/>
            <a:ext cx="4720590"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sz="2665" dirty="0">
                <a:solidFill>
                  <a:schemeClr val="bg1"/>
                </a:solidFill>
                <a:latin typeface="微软雅黑" panose="020B0503020204020204" charset="-122"/>
                <a:ea typeface="微软雅黑" panose="020B0503020204020204" charset="-122"/>
              </a:rPr>
              <a:t>掌握</a:t>
            </a:r>
            <a:r>
              <a:rPr lang="en-US" altLang="zh-CN" sz="2665" dirty="0">
                <a:solidFill>
                  <a:schemeClr val="bg1"/>
                </a:solidFill>
                <a:latin typeface="微软雅黑" panose="020B0503020204020204" charset="-122"/>
                <a:ea typeface="微软雅黑" panose="020B0503020204020204" charset="-122"/>
              </a:rPr>
              <a:t>Groovy</a:t>
            </a:r>
            <a:r>
              <a:rPr lang="zh-CN" altLang="en-US" sz="2665" dirty="0">
                <a:solidFill>
                  <a:schemeClr val="bg1"/>
                </a:solidFill>
                <a:latin typeface="微软雅黑" panose="020B0503020204020204" charset="-122"/>
                <a:ea typeface="微软雅黑" panose="020B0503020204020204" charset="-122"/>
              </a:rPr>
              <a:t>语法</a:t>
            </a:r>
            <a:endParaRPr lang="zh-CN" altLang="en-US" sz="2665" dirty="0">
              <a:solidFill>
                <a:schemeClr val="bg1"/>
              </a:solidFill>
              <a:latin typeface="微软雅黑" panose="020B0503020204020204" charset="-122"/>
              <a:ea typeface="微软雅黑" panose="020B0503020204020204" charset="-122"/>
            </a:endParaRPr>
          </a:p>
        </p:txBody>
      </p:sp>
      <p:sp>
        <p:nvSpPr>
          <p:cNvPr id="24" name="TextBox 5"/>
          <p:cNvSpPr>
            <a:spLocks noChangeArrowheads="1"/>
          </p:cNvSpPr>
          <p:nvPr/>
        </p:nvSpPr>
        <p:spPr bwMode="auto">
          <a:xfrm>
            <a:off x="7906639" y="4623712"/>
            <a:ext cx="4271847" cy="501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665" dirty="0">
                <a:solidFill>
                  <a:schemeClr val="bg1"/>
                </a:solidFill>
                <a:latin typeface="微软雅黑" panose="020B0503020204020204" charset="-122"/>
                <a:ea typeface="微软雅黑" panose="020B0503020204020204" charset="-122"/>
              </a:rPr>
              <a:t>Produced</a:t>
            </a:r>
            <a:r>
              <a:rPr lang="zh-CN" altLang="en-US" sz="2665" dirty="0">
                <a:solidFill>
                  <a:schemeClr val="bg1"/>
                </a:solidFill>
                <a:latin typeface="微软雅黑" panose="020B0503020204020204" charset="-122"/>
                <a:ea typeface="微软雅黑" panose="020B0503020204020204" charset="-122"/>
              </a:rPr>
              <a:t> </a:t>
            </a:r>
            <a:r>
              <a:rPr lang="en-US" altLang="zh-CN" sz="2665" dirty="0">
                <a:solidFill>
                  <a:schemeClr val="bg1"/>
                </a:solidFill>
                <a:latin typeface="微软雅黑" panose="020B0503020204020204" charset="-122"/>
                <a:ea typeface="微软雅黑" panose="020B0503020204020204" charset="-122"/>
              </a:rPr>
              <a:t>By</a:t>
            </a:r>
            <a:r>
              <a:rPr lang="zh-CN" altLang="en-US" sz="2665" dirty="0">
                <a:solidFill>
                  <a:schemeClr val="bg1"/>
                </a:solidFill>
                <a:latin typeface="微软雅黑" panose="020B0503020204020204" charset="-122"/>
                <a:ea typeface="微软雅黑" panose="020B0503020204020204" charset="-122"/>
              </a:rPr>
              <a:t> 小杨哥</a:t>
            </a:r>
            <a:endParaRPr lang="zh-CN" altLang="en-US" sz="2665" dirty="0">
              <a:solidFill>
                <a:schemeClr val="bg1"/>
              </a:solidFill>
              <a:latin typeface="微软雅黑" panose="020B0503020204020204" charset="-122"/>
              <a:ea typeface="微软雅黑" panose="020B0503020204020204" charset="-122"/>
            </a:endParaRPr>
          </a:p>
        </p:txBody>
      </p:sp>
      <p:sp>
        <p:nvSpPr>
          <p:cNvPr id="25" name="Freeform 5"/>
          <p:cNvSpPr/>
          <p:nvPr/>
        </p:nvSpPr>
        <p:spPr bwMode="auto">
          <a:xfrm rot="1855731">
            <a:off x="4094915" y="1008340"/>
            <a:ext cx="640224" cy="57723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6" name="Freeform 5"/>
          <p:cNvSpPr/>
          <p:nvPr/>
        </p:nvSpPr>
        <p:spPr bwMode="auto">
          <a:xfrm rot="1855731">
            <a:off x="5415992" y="941361"/>
            <a:ext cx="341503" cy="30790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7" name="Freeform 5"/>
          <p:cNvSpPr/>
          <p:nvPr/>
        </p:nvSpPr>
        <p:spPr bwMode="auto">
          <a:xfrm rot="1855731">
            <a:off x="3108313" y="1202556"/>
            <a:ext cx="339851" cy="306413"/>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8" name="Freeform 5"/>
          <p:cNvSpPr/>
          <p:nvPr/>
        </p:nvSpPr>
        <p:spPr bwMode="auto">
          <a:xfrm rot="1855731">
            <a:off x="6359329" y="1162215"/>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29" name="Freeform 5"/>
          <p:cNvSpPr/>
          <p:nvPr/>
        </p:nvSpPr>
        <p:spPr bwMode="auto">
          <a:xfrm rot="1855731">
            <a:off x="7487837" y="1033329"/>
            <a:ext cx="231795" cy="20898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rgbClr val="C00000"/>
          </a:soli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sp>
        <p:nvSpPr>
          <p:cNvPr id="30" name="Freeform 5"/>
          <p:cNvSpPr/>
          <p:nvPr/>
        </p:nvSpPr>
        <p:spPr bwMode="auto">
          <a:xfrm rot="1855731">
            <a:off x="8419381" y="1076584"/>
            <a:ext cx="454843" cy="41009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a:latin typeface="Meiryo" panose="020B0604030504040204" pitchFamily="34" charset="-128"/>
              <a:ea typeface="方正兰亭黑简体" panose="02000000000000000000" pitchFamily="2" charset="-122"/>
            </a:endParaRPr>
          </a:p>
        </p:txBody>
      </p:sp>
      <p:grpSp>
        <p:nvGrpSpPr>
          <p:cNvPr id="31" name="组合 30"/>
          <p:cNvGrpSpPr/>
          <p:nvPr/>
        </p:nvGrpSpPr>
        <p:grpSpPr>
          <a:xfrm>
            <a:off x="4642460" y="3604635"/>
            <a:ext cx="2811528" cy="2534911"/>
            <a:chOff x="3720691" y="2824413"/>
            <a:chExt cx="1341120" cy="1209172"/>
          </a:xfrm>
        </p:grpSpPr>
        <p:sp>
          <p:nvSpPr>
            <p:cNvPr id="32" name="Freeform 5"/>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sp>
          <p:nvSpPr>
            <p:cNvPr id="33" name="Freeform 5"/>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lumMod val="50000"/>
                    <a:lumOff val="50000"/>
                  </a:srgbClr>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91440" tIns="45720" rIns="91440" bIns="45720" numCol="1" anchor="t" anchorCtr="0" compatLnSpc="1"/>
            <a:lstStyle/>
            <a:p>
              <a:endParaRPr lang="zh-CN" altLang="en-US" sz="1800" dirty="0"/>
            </a:p>
          </p:txBody>
        </p:sp>
      </p:grpSp>
      <p:grpSp>
        <p:nvGrpSpPr>
          <p:cNvPr id="35" name="71"/>
          <p:cNvGrpSpPr/>
          <p:nvPr>
            <p:custDataLst>
              <p:tags r:id="rId1"/>
            </p:custDataLst>
          </p:nvPr>
        </p:nvGrpSpPr>
        <p:grpSpPr>
          <a:xfrm>
            <a:off x="2647941" y="2077839"/>
            <a:ext cx="6683383" cy="1137067"/>
            <a:chOff x="4304043" y="1286668"/>
            <a:chExt cx="3837944" cy="2757793"/>
          </a:xfrm>
          <a:effectLst>
            <a:outerShdw blurRad="203200" dist="152400" dir="8100000" algn="tr" rotWithShape="0">
              <a:prstClr val="black">
                <a:alpha val="50000"/>
              </a:prstClr>
            </a:outerShdw>
          </a:effectLst>
        </p:grpSpPr>
        <p:sp>
          <p:nvSpPr>
            <p:cNvPr id="36" name="72"/>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7" name="73"/>
            <p:cNvSpPr/>
            <p:nvPr/>
          </p:nvSpPr>
          <p:spPr>
            <a:xfrm>
              <a:off x="4351930" y="1373339"/>
              <a:ext cx="3764602" cy="2584451"/>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sp>
        <p:nvSpPr>
          <p:cNvPr id="38" name="9"/>
          <p:cNvSpPr>
            <a:spLocks noChangeArrowheads="1"/>
          </p:cNvSpPr>
          <p:nvPr>
            <p:custDataLst>
              <p:tags r:id="rId2"/>
            </p:custDataLst>
          </p:nvPr>
        </p:nvSpPr>
        <p:spPr bwMode="auto">
          <a:xfrm>
            <a:off x="2740997" y="2321793"/>
            <a:ext cx="6679449" cy="70675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auto">
              <a:defRPr/>
            </a:pPr>
            <a:r>
              <a:rPr lang="zh-CN" altLang="en-US" sz="4000" b="1" kern="0" dirty="0">
                <a:solidFill>
                  <a:srgbClr val="C9394A"/>
                </a:solidFill>
                <a:latin typeface="微软雅黑" panose="020B0503020204020204" charset="-122"/>
                <a:ea typeface="微软雅黑" panose="020B0503020204020204" charset="-122"/>
              </a:rPr>
              <a:t>Jenkins快速入门</a:t>
            </a:r>
            <a:endParaRPr lang="zh-CN" altLang="en-US" sz="4000" b="1" kern="0" dirty="0">
              <a:solidFill>
                <a:srgbClr val="C9394A"/>
              </a:solidFill>
              <a:latin typeface="微软雅黑" panose="020B0503020204020204" charset="-122"/>
              <a:ea typeface="微软雅黑" panose="020B0503020204020204" charset="-122"/>
            </a:endParaRPr>
          </a:p>
        </p:txBody>
      </p:sp>
      <p:sp>
        <p:nvSpPr>
          <p:cNvPr id="18" name="圆角矩形"/>
          <p:cNvSpPr/>
          <p:nvPr/>
        </p:nvSpPr>
        <p:spPr>
          <a:xfrm>
            <a:off x="4860105" y="4558619"/>
            <a:ext cx="2399903" cy="611715"/>
          </a:xfrm>
          <a:prstGeom prst="roundRect">
            <a:avLst>
              <a:gd name="adj" fmla="val 16666"/>
            </a:avLst>
          </a:prstGeom>
          <a:noFill/>
          <a:ln w="38100" cap="flat" cmpd="sng">
            <a:noFill/>
            <a:prstDash val="solid"/>
            <a:round/>
          </a:ln>
          <a:effectLst>
            <a:outerShdw blurRad="40000" dist="20000" dir="5400000" rotWithShape="0">
              <a:srgbClr val="000000">
                <a:alpha val="37647"/>
              </a:srgbClr>
            </a:outerShdw>
          </a:effectLst>
        </p:spPr>
        <p:txBody>
          <a:bodyPr vert="horz" wrap="square" lIns="121920" tIns="60960" rIns="121920" bIns="60960" anchor="ctr" anchorCtr="0"/>
          <a:lstStyle/>
          <a:p>
            <a:pPr algn="ctr"/>
            <a:r>
              <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rPr>
              <a:t>语法入门</a:t>
            </a:r>
            <a:endParaRPr lang="zh-CN" altLang="en-US" sz="4000" b="1" u="none" strike="noStrike" kern="1200" cap="none" spc="0" baseline="0" dirty="0">
              <a:solidFill>
                <a:srgbClr val="C00000"/>
              </a:solidFill>
              <a:latin typeface="微软雅黑" panose="020B0503020204020204" charset="-122"/>
              <a:ea typeface="微软雅黑" panose="020B0503020204020204" charset="-122"/>
              <a:cs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fltVal val="0"/>
                                          </p:val>
                                        </p:tav>
                                        <p:tav tm="100000">
                                          <p:val>
                                            <p:strVal val="#ppt_w"/>
                                          </p:val>
                                        </p:tav>
                                      </p:tavLst>
                                    </p:anim>
                                    <p:anim calcmode="lin" valueType="num">
                                      <p:cBhvr>
                                        <p:cTn id="8" dur="1000" fill="hold"/>
                                        <p:tgtEl>
                                          <p:spTgt spid="25"/>
                                        </p:tgtEl>
                                        <p:attrNameLst>
                                          <p:attrName>ppt_h</p:attrName>
                                        </p:attrNameLst>
                                      </p:cBhvr>
                                      <p:tavLst>
                                        <p:tav tm="0">
                                          <p:val>
                                            <p:fltVal val="0"/>
                                          </p:val>
                                        </p:tav>
                                        <p:tav tm="100000">
                                          <p:val>
                                            <p:strVal val="#ppt_h"/>
                                          </p:val>
                                        </p:tav>
                                      </p:tavLst>
                                    </p:anim>
                                    <p:anim calcmode="lin" valueType="num">
                                      <p:cBhvr>
                                        <p:cTn id="9" dur="1000" fill="hold"/>
                                        <p:tgtEl>
                                          <p:spTgt spid="25"/>
                                        </p:tgtEl>
                                        <p:attrNameLst>
                                          <p:attrName>style.rotation</p:attrName>
                                        </p:attrNameLst>
                                      </p:cBhvr>
                                      <p:tavLst>
                                        <p:tav tm="0">
                                          <p:val>
                                            <p:fltVal val="90"/>
                                          </p:val>
                                        </p:tav>
                                        <p:tav tm="100000">
                                          <p:val>
                                            <p:fltVal val="0"/>
                                          </p:val>
                                        </p:tav>
                                      </p:tavLst>
                                    </p:anim>
                                    <p:animEffect transition="in" filter="fade">
                                      <p:cBhvr>
                                        <p:cTn id="10" dur="1000"/>
                                        <p:tgtEl>
                                          <p:spTgt spid="25"/>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p:cTn id="13" dur="1000" fill="hold"/>
                                        <p:tgtEl>
                                          <p:spTgt spid="26"/>
                                        </p:tgtEl>
                                        <p:attrNameLst>
                                          <p:attrName>ppt_w</p:attrName>
                                        </p:attrNameLst>
                                      </p:cBhvr>
                                      <p:tavLst>
                                        <p:tav tm="0">
                                          <p:val>
                                            <p:fltVal val="0"/>
                                          </p:val>
                                        </p:tav>
                                        <p:tav tm="100000">
                                          <p:val>
                                            <p:strVal val="#ppt_w"/>
                                          </p:val>
                                        </p:tav>
                                      </p:tavLst>
                                    </p:anim>
                                    <p:anim calcmode="lin" valueType="num">
                                      <p:cBhvr>
                                        <p:cTn id="14" dur="1000" fill="hold"/>
                                        <p:tgtEl>
                                          <p:spTgt spid="26"/>
                                        </p:tgtEl>
                                        <p:attrNameLst>
                                          <p:attrName>ppt_h</p:attrName>
                                        </p:attrNameLst>
                                      </p:cBhvr>
                                      <p:tavLst>
                                        <p:tav tm="0">
                                          <p:val>
                                            <p:fltVal val="0"/>
                                          </p:val>
                                        </p:tav>
                                        <p:tav tm="100000">
                                          <p:val>
                                            <p:strVal val="#ppt_h"/>
                                          </p:val>
                                        </p:tav>
                                      </p:tavLst>
                                    </p:anim>
                                    <p:anim calcmode="lin" valueType="num">
                                      <p:cBhvr>
                                        <p:cTn id="15" dur="1000" fill="hold"/>
                                        <p:tgtEl>
                                          <p:spTgt spid="26"/>
                                        </p:tgtEl>
                                        <p:attrNameLst>
                                          <p:attrName>style.rotation</p:attrName>
                                        </p:attrNameLst>
                                      </p:cBhvr>
                                      <p:tavLst>
                                        <p:tav tm="0">
                                          <p:val>
                                            <p:fltVal val="90"/>
                                          </p:val>
                                        </p:tav>
                                        <p:tav tm="100000">
                                          <p:val>
                                            <p:fltVal val="0"/>
                                          </p:val>
                                        </p:tav>
                                      </p:tavLst>
                                    </p:anim>
                                    <p:animEffect transition="in" filter="fade">
                                      <p:cBhvr>
                                        <p:cTn id="16" dur="1000"/>
                                        <p:tgtEl>
                                          <p:spTgt spid="26"/>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1000" fill="hold"/>
                                        <p:tgtEl>
                                          <p:spTgt spid="27"/>
                                        </p:tgtEl>
                                        <p:attrNameLst>
                                          <p:attrName>ppt_w</p:attrName>
                                        </p:attrNameLst>
                                      </p:cBhvr>
                                      <p:tavLst>
                                        <p:tav tm="0">
                                          <p:val>
                                            <p:fltVal val="0"/>
                                          </p:val>
                                        </p:tav>
                                        <p:tav tm="100000">
                                          <p:val>
                                            <p:strVal val="#ppt_w"/>
                                          </p:val>
                                        </p:tav>
                                      </p:tavLst>
                                    </p:anim>
                                    <p:anim calcmode="lin" valueType="num">
                                      <p:cBhvr>
                                        <p:cTn id="20" dur="1000" fill="hold"/>
                                        <p:tgtEl>
                                          <p:spTgt spid="27"/>
                                        </p:tgtEl>
                                        <p:attrNameLst>
                                          <p:attrName>ppt_h</p:attrName>
                                        </p:attrNameLst>
                                      </p:cBhvr>
                                      <p:tavLst>
                                        <p:tav tm="0">
                                          <p:val>
                                            <p:fltVal val="0"/>
                                          </p:val>
                                        </p:tav>
                                        <p:tav tm="100000">
                                          <p:val>
                                            <p:strVal val="#ppt_h"/>
                                          </p:val>
                                        </p:tav>
                                      </p:tavLst>
                                    </p:anim>
                                    <p:anim calcmode="lin" valueType="num">
                                      <p:cBhvr>
                                        <p:cTn id="21" dur="1000" fill="hold"/>
                                        <p:tgtEl>
                                          <p:spTgt spid="27"/>
                                        </p:tgtEl>
                                        <p:attrNameLst>
                                          <p:attrName>style.rotation</p:attrName>
                                        </p:attrNameLst>
                                      </p:cBhvr>
                                      <p:tavLst>
                                        <p:tav tm="0">
                                          <p:val>
                                            <p:fltVal val="90"/>
                                          </p:val>
                                        </p:tav>
                                        <p:tav tm="100000">
                                          <p:val>
                                            <p:fltVal val="0"/>
                                          </p:val>
                                        </p:tav>
                                      </p:tavLst>
                                    </p:anim>
                                    <p:animEffect transition="in" filter="fade">
                                      <p:cBhvr>
                                        <p:cTn id="22" dur="1000"/>
                                        <p:tgtEl>
                                          <p:spTgt spid="27"/>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 calcmode="lin" valueType="num">
                                      <p:cBhvr>
                                        <p:cTn id="25" dur="1000" fill="hold"/>
                                        <p:tgtEl>
                                          <p:spTgt spid="28"/>
                                        </p:tgtEl>
                                        <p:attrNameLst>
                                          <p:attrName>ppt_w</p:attrName>
                                        </p:attrNameLst>
                                      </p:cBhvr>
                                      <p:tavLst>
                                        <p:tav tm="0">
                                          <p:val>
                                            <p:fltVal val="0"/>
                                          </p:val>
                                        </p:tav>
                                        <p:tav tm="100000">
                                          <p:val>
                                            <p:strVal val="#ppt_w"/>
                                          </p:val>
                                        </p:tav>
                                      </p:tavLst>
                                    </p:anim>
                                    <p:anim calcmode="lin" valueType="num">
                                      <p:cBhvr>
                                        <p:cTn id="26" dur="1000" fill="hold"/>
                                        <p:tgtEl>
                                          <p:spTgt spid="28"/>
                                        </p:tgtEl>
                                        <p:attrNameLst>
                                          <p:attrName>ppt_h</p:attrName>
                                        </p:attrNameLst>
                                      </p:cBhvr>
                                      <p:tavLst>
                                        <p:tav tm="0">
                                          <p:val>
                                            <p:fltVal val="0"/>
                                          </p:val>
                                        </p:tav>
                                        <p:tav tm="100000">
                                          <p:val>
                                            <p:strVal val="#ppt_h"/>
                                          </p:val>
                                        </p:tav>
                                      </p:tavLst>
                                    </p:anim>
                                    <p:anim calcmode="lin" valueType="num">
                                      <p:cBhvr>
                                        <p:cTn id="27" dur="1000" fill="hold"/>
                                        <p:tgtEl>
                                          <p:spTgt spid="28"/>
                                        </p:tgtEl>
                                        <p:attrNameLst>
                                          <p:attrName>style.rotation</p:attrName>
                                        </p:attrNameLst>
                                      </p:cBhvr>
                                      <p:tavLst>
                                        <p:tav tm="0">
                                          <p:val>
                                            <p:fltVal val="90"/>
                                          </p:val>
                                        </p:tav>
                                        <p:tav tm="100000">
                                          <p:val>
                                            <p:fltVal val="0"/>
                                          </p:val>
                                        </p:tav>
                                      </p:tavLst>
                                    </p:anim>
                                    <p:animEffect transition="in" filter="fade">
                                      <p:cBhvr>
                                        <p:cTn id="28" dur="1000"/>
                                        <p:tgtEl>
                                          <p:spTgt spid="2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1000" fill="hold"/>
                                        <p:tgtEl>
                                          <p:spTgt spid="29"/>
                                        </p:tgtEl>
                                        <p:attrNameLst>
                                          <p:attrName>ppt_w</p:attrName>
                                        </p:attrNameLst>
                                      </p:cBhvr>
                                      <p:tavLst>
                                        <p:tav tm="0">
                                          <p:val>
                                            <p:fltVal val="0"/>
                                          </p:val>
                                        </p:tav>
                                        <p:tav tm="100000">
                                          <p:val>
                                            <p:strVal val="#ppt_w"/>
                                          </p:val>
                                        </p:tav>
                                      </p:tavLst>
                                    </p:anim>
                                    <p:anim calcmode="lin" valueType="num">
                                      <p:cBhvr>
                                        <p:cTn id="32" dur="1000" fill="hold"/>
                                        <p:tgtEl>
                                          <p:spTgt spid="29"/>
                                        </p:tgtEl>
                                        <p:attrNameLst>
                                          <p:attrName>ppt_h</p:attrName>
                                        </p:attrNameLst>
                                      </p:cBhvr>
                                      <p:tavLst>
                                        <p:tav tm="0">
                                          <p:val>
                                            <p:fltVal val="0"/>
                                          </p:val>
                                        </p:tav>
                                        <p:tav tm="100000">
                                          <p:val>
                                            <p:strVal val="#ppt_h"/>
                                          </p:val>
                                        </p:tav>
                                      </p:tavLst>
                                    </p:anim>
                                    <p:anim calcmode="lin" valueType="num">
                                      <p:cBhvr>
                                        <p:cTn id="33" dur="1000" fill="hold"/>
                                        <p:tgtEl>
                                          <p:spTgt spid="29"/>
                                        </p:tgtEl>
                                        <p:attrNameLst>
                                          <p:attrName>style.rotation</p:attrName>
                                        </p:attrNameLst>
                                      </p:cBhvr>
                                      <p:tavLst>
                                        <p:tav tm="0">
                                          <p:val>
                                            <p:fltVal val="90"/>
                                          </p:val>
                                        </p:tav>
                                        <p:tav tm="100000">
                                          <p:val>
                                            <p:fltVal val="0"/>
                                          </p:val>
                                        </p:tav>
                                      </p:tavLst>
                                    </p:anim>
                                    <p:animEffect transition="in" filter="fade">
                                      <p:cBhvr>
                                        <p:cTn id="34" dur="1000"/>
                                        <p:tgtEl>
                                          <p:spTgt spid="29"/>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fltVal val="0"/>
                                          </p:val>
                                        </p:tav>
                                        <p:tav tm="100000">
                                          <p:val>
                                            <p:strVal val="#ppt_w"/>
                                          </p:val>
                                        </p:tav>
                                      </p:tavLst>
                                    </p:anim>
                                    <p:anim calcmode="lin" valueType="num">
                                      <p:cBhvr>
                                        <p:cTn id="38" dur="1000" fill="hold"/>
                                        <p:tgtEl>
                                          <p:spTgt spid="30"/>
                                        </p:tgtEl>
                                        <p:attrNameLst>
                                          <p:attrName>ppt_h</p:attrName>
                                        </p:attrNameLst>
                                      </p:cBhvr>
                                      <p:tavLst>
                                        <p:tav tm="0">
                                          <p:val>
                                            <p:fltVal val="0"/>
                                          </p:val>
                                        </p:tav>
                                        <p:tav tm="100000">
                                          <p:val>
                                            <p:strVal val="#ppt_h"/>
                                          </p:val>
                                        </p:tav>
                                      </p:tavLst>
                                    </p:anim>
                                    <p:anim calcmode="lin" valueType="num">
                                      <p:cBhvr>
                                        <p:cTn id="39" dur="1000" fill="hold"/>
                                        <p:tgtEl>
                                          <p:spTgt spid="30"/>
                                        </p:tgtEl>
                                        <p:attrNameLst>
                                          <p:attrName>style.rotation</p:attrName>
                                        </p:attrNameLst>
                                      </p:cBhvr>
                                      <p:tavLst>
                                        <p:tav tm="0">
                                          <p:val>
                                            <p:fltVal val="90"/>
                                          </p:val>
                                        </p:tav>
                                        <p:tav tm="100000">
                                          <p:val>
                                            <p:fltVal val="0"/>
                                          </p:val>
                                        </p:tav>
                                      </p:tavLst>
                                    </p:anim>
                                    <p:animEffect transition="in" filter="fade">
                                      <p:cBhvr>
                                        <p:cTn id="40" dur="1000"/>
                                        <p:tgtEl>
                                          <p:spTgt spid="30"/>
                                        </p:tgtEl>
                                      </p:cBhvr>
                                    </p:animEffect>
                                  </p:childTnLst>
                                </p:cTn>
                              </p:par>
                            </p:childTnLst>
                          </p:cTn>
                        </p:par>
                        <p:par>
                          <p:cTn id="41" fill="hold">
                            <p:stCondLst>
                              <p:cond delay="1000"/>
                            </p:stCondLst>
                            <p:childTnLst>
                              <p:par>
                                <p:cTn id="42" presetID="14" presetClass="entr" presetSubtype="1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randombar(horizontal)">
                                      <p:cBhvr>
                                        <p:cTn id="44" dur="250"/>
                                        <p:tgtEl>
                                          <p:spTgt spid="22"/>
                                        </p:tgtEl>
                                      </p:cBhvr>
                                    </p:animEffect>
                                  </p:childTnLst>
                                </p:cTn>
                              </p:par>
                            </p:childTnLst>
                          </p:cTn>
                        </p:par>
                        <p:par>
                          <p:cTn id="45" fill="hold">
                            <p:stCondLst>
                              <p:cond delay="1500"/>
                            </p:stCondLst>
                            <p:childTnLst>
                              <p:par>
                                <p:cTn id="46" presetID="2" presetClass="entr" presetSubtype="8" fill="hold" nodeType="afterEffect">
                                  <p:stCondLst>
                                    <p:cond delay="0"/>
                                  </p:stCondLst>
                                  <p:childTnLst>
                                    <p:set>
                                      <p:cBhvr>
                                        <p:cTn id="47" dur="1" fill="hold">
                                          <p:stCondLst>
                                            <p:cond delay="0"/>
                                          </p:stCondLst>
                                        </p:cTn>
                                        <p:tgtEl>
                                          <p:spTgt spid="31"/>
                                        </p:tgtEl>
                                        <p:attrNameLst>
                                          <p:attrName>style.visibility</p:attrName>
                                        </p:attrNameLst>
                                      </p:cBhvr>
                                      <p:to>
                                        <p:strVal val="visible"/>
                                      </p:to>
                                    </p:set>
                                    <p:anim calcmode="lin" valueType="num">
                                      <p:cBhvr additive="base">
                                        <p:cTn id="48" dur="500" fill="hold"/>
                                        <p:tgtEl>
                                          <p:spTgt spid="31"/>
                                        </p:tgtEl>
                                        <p:attrNameLst>
                                          <p:attrName>ppt_x</p:attrName>
                                        </p:attrNameLst>
                                      </p:cBhvr>
                                      <p:tavLst>
                                        <p:tav tm="0">
                                          <p:val>
                                            <p:strVal val="0-#ppt_w/2"/>
                                          </p:val>
                                        </p:tav>
                                        <p:tav tm="100000">
                                          <p:val>
                                            <p:strVal val="#ppt_x"/>
                                          </p:val>
                                        </p:tav>
                                      </p:tavLst>
                                    </p:anim>
                                    <p:anim calcmode="lin" valueType="num">
                                      <p:cBhvr additive="base">
                                        <p:cTn id="49" dur="500" fill="hold"/>
                                        <p:tgtEl>
                                          <p:spTgt spid="31"/>
                                        </p:tgtEl>
                                        <p:attrNameLst>
                                          <p:attrName>ppt_y</p:attrName>
                                        </p:attrNameLst>
                                      </p:cBhvr>
                                      <p:tavLst>
                                        <p:tav tm="0">
                                          <p:val>
                                            <p:strVal val="#ppt_y"/>
                                          </p:val>
                                        </p:tav>
                                        <p:tav tm="100000">
                                          <p:val>
                                            <p:strVal val="#ppt_y"/>
                                          </p:val>
                                        </p:tav>
                                      </p:tavLst>
                                    </p:anim>
                                  </p:childTnLst>
                                </p:cTn>
                              </p:par>
                            </p:childTnLst>
                          </p:cTn>
                        </p:par>
                        <p:par>
                          <p:cTn id="50" fill="hold">
                            <p:stCondLst>
                              <p:cond delay="2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23"/>
                                        </p:tgtEl>
                                        <p:attrNameLst>
                                          <p:attrName>ppt_y</p:attrName>
                                        </p:attrNameLst>
                                      </p:cBhvr>
                                      <p:tavLst>
                                        <p:tav tm="0">
                                          <p:val>
                                            <p:strVal val="#ppt_y"/>
                                          </p:val>
                                        </p:tav>
                                        <p:tav tm="100000">
                                          <p:val>
                                            <p:strVal val="#ppt_y"/>
                                          </p:val>
                                        </p:tav>
                                      </p:tavLst>
                                    </p:anim>
                                    <p:anim calcmode="lin" valueType="num">
                                      <p:cBhvr>
                                        <p:cTn id="5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23"/>
                                        </p:tgtEl>
                                        <p:attrNameLst>
                                          <p:attrName>ppt_w</p:attrName>
                                        </p:attrNameLst>
                                      </p:cBhvr>
                                      <p:tavLst>
                                        <p:tav tm="0">
                                          <p:val>
                                            <p:strVal val="#ppt_w/10"/>
                                          </p:val>
                                        </p:tav>
                                        <p:tav tm="50000">
                                          <p:val>
                                            <p:strVal val="#ppt_w+.01"/>
                                          </p:val>
                                        </p:tav>
                                        <p:tav tm="100000">
                                          <p:val>
                                            <p:strVal val="#ppt_w"/>
                                          </p:val>
                                        </p:tav>
                                      </p:tavLst>
                                    </p:anim>
                                    <p:animEffect>
                                      <p:cBhvr>
                                        <p:cTn id="57" dur="500" tmFilter="0,0; .5, 1; 1, 1"/>
                                        <p:tgtEl>
                                          <p:spTgt spid="23"/>
                                        </p:tgtEl>
                                      </p:cBhvr>
                                    </p:animEffect>
                                  </p:childTnLst>
                                </p:cTn>
                              </p:par>
                            </p:childTnLst>
                          </p:cTn>
                        </p:par>
                        <p:par>
                          <p:cTn id="58" fill="hold">
                            <p:stCondLst>
                              <p:cond delay="1700"/>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24"/>
                                        </p:tgtEl>
                                        <p:attrNameLst>
                                          <p:attrName>ppt_y</p:attrName>
                                        </p:attrNameLst>
                                      </p:cBhvr>
                                      <p:tavLst>
                                        <p:tav tm="0">
                                          <p:val>
                                            <p:strVal val="#ppt_y"/>
                                          </p:val>
                                        </p:tav>
                                        <p:tav tm="100000">
                                          <p:val>
                                            <p:strVal val="#ppt_y"/>
                                          </p:val>
                                        </p:tav>
                                      </p:tavLst>
                                    </p:anim>
                                    <p:anim calcmode="lin" valueType="num">
                                      <p:cBhvr>
                                        <p:cTn id="63"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24"/>
                                        </p:tgtEl>
                                        <p:attrNameLst>
                                          <p:attrName>ppt_w</p:attrName>
                                        </p:attrNameLst>
                                      </p:cBhvr>
                                      <p:tavLst>
                                        <p:tav tm="0">
                                          <p:val>
                                            <p:strVal val="#ppt_w/10"/>
                                          </p:val>
                                        </p:tav>
                                        <p:tav tm="50000">
                                          <p:val>
                                            <p:strVal val="#ppt_w+.01"/>
                                          </p:val>
                                        </p:tav>
                                        <p:tav tm="100000">
                                          <p:val>
                                            <p:strVal val="#ppt_w"/>
                                          </p:val>
                                        </p:tav>
                                      </p:tavLst>
                                    </p:anim>
                                    <p:animEffect>
                                      <p:cBhvr>
                                        <p:cTn id="65" dur="500" tmFilter="0,0; .5, 1; 1, 1"/>
                                        <p:tgtEl>
                                          <p:spTgt spid="24"/>
                                        </p:tgtEl>
                                      </p:cBhvr>
                                    </p:animEffect>
                                  </p:childTnLst>
                                </p:cTn>
                              </p:par>
                            </p:childTnLst>
                          </p:cTn>
                        </p:par>
                        <p:par>
                          <p:cTn id="66" fill="hold">
                            <p:stCondLst>
                              <p:cond delay="2900"/>
                            </p:stCondLst>
                            <p:childTnLst>
                              <p:par>
                                <p:cTn id="67" presetID="55" presetClass="entr" presetSubtype="0" fill="hold" nodeType="afterEffect">
                                  <p:stCondLst>
                                    <p:cond delay="0"/>
                                  </p:stCondLst>
                                  <p:childTnLst>
                                    <p:set>
                                      <p:cBhvr>
                                        <p:cTn id="68" dur="1" fill="hold">
                                          <p:stCondLst>
                                            <p:cond delay="0"/>
                                          </p:stCondLst>
                                        </p:cTn>
                                        <p:tgtEl>
                                          <p:spTgt spid="35"/>
                                        </p:tgtEl>
                                        <p:attrNameLst>
                                          <p:attrName>style.visibility</p:attrName>
                                        </p:attrNameLst>
                                      </p:cBhvr>
                                      <p:to>
                                        <p:strVal val="visible"/>
                                      </p:to>
                                    </p:set>
                                    <p:anim calcmode="lin" valueType="num">
                                      <p:cBhvr>
                                        <p:cTn id="69" dur="500" fill="hold"/>
                                        <p:tgtEl>
                                          <p:spTgt spid="35"/>
                                        </p:tgtEl>
                                        <p:attrNameLst>
                                          <p:attrName>ppt_w</p:attrName>
                                        </p:attrNameLst>
                                      </p:cBhvr>
                                      <p:tavLst>
                                        <p:tav tm="0">
                                          <p:val>
                                            <p:strVal val="#ppt_w*0.70"/>
                                          </p:val>
                                        </p:tav>
                                        <p:tav tm="100000">
                                          <p:val>
                                            <p:strVal val="#ppt_w"/>
                                          </p:val>
                                        </p:tav>
                                      </p:tavLst>
                                    </p:anim>
                                    <p:anim calcmode="lin" valueType="num">
                                      <p:cBhvr>
                                        <p:cTn id="70" dur="500" fill="hold"/>
                                        <p:tgtEl>
                                          <p:spTgt spid="35"/>
                                        </p:tgtEl>
                                        <p:attrNameLst>
                                          <p:attrName>ppt_h</p:attrName>
                                        </p:attrNameLst>
                                      </p:cBhvr>
                                      <p:tavLst>
                                        <p:tav tm="0">
                                          <p:val>
                                            <p:strVal val="#ppt_h"/>
                                          </p:val>
                                        </p:tav>
                                        <p:tav tm="100000">
                                          <p:val>
                                            <p:strVal val="#ppt_h"/>
                                          </p:val>
                                        </p:tav>
                                      </p:tavLst>
                                    </p:anim>
                                    <p:animEffect transition="in" filter="fade">
                                      <p:cBhvr>
                                        <p:cTn id="71" dur="500"/>
                                        <p:tgtEl>
                                          <p:spTgt spid="35"/>
                                        </p:tgtEl>
                                      </p:cBhvr>
                                    </p:animEffect>
                                  </p:childTnLst>
                                </p:cTn>
                              </p:par>
                            </p:childTnLst>
                          </p:cTn>
                        </p:par>
                        <p:par>
                          <p:cTn id="72" fill="hold">
                            <p:stCondLst>
                              <p:cond delay="3400"/>
                            </p:stCondLst>
                            <p:childTnLst>
                              <p:par>
                                <p:cTn id="73" presetID="16" presetClass="entr" presetSubtype="21" fill="hold" grpId="0" nodeType="afterEffect">
                                  <p:stCondLst>
                                    <p:cond delay="0"/>
                                  </p:stCondLst>
                                  <p:childTnLst>
                                    <p:set>
                                      <p:cBhvr>
                                        <p:cTn id="74" dur="1" fill="hold">
                                          <p:stCondLst>
                                            <p:cond delay="0"/>
                                          </p:stCondLst>
                                        </p:cTn>
                                        <p:tgtEl>
                                          <p:spTgt spid="38"/>
                                        </p:tgtEl>
                                        <p:attrNameLst>
                                          <p:attrName>style.visibility</p:attrName>
                                        </p:attrNameLst>
                                      </p:cBhvr>
                                      <p:to>
                                        <p:strVal val="visible"/>
                                      </p:to>
                                    </p:set>
                                    <p:animEffect transition="in" filter="barn(inVertical)">
                                      <p:cBhvr>
                                        <p:cTn id="75" dur="1000"/>
                                        <p:tgtEl>
                                          <p:spTgt spid="38"/>
                                        </p:tgtEl>
                                      </p:cBhvr>
                                    </p:animEffect>
                                  </p:childTnLst>
                                </p:cTn>
                              </p:par>
                            </p:childTnLst>
                          </p:cTn>
                        </p:par>
                        <p:par>
                          <p:cTn id="76" fill="hold">
                            <p:stCondLst>
                              <p:cond delay="4400"/>
                            </p:stCondLst>
                            <p:childTnLst>
                              <p:par>
                                <p:cTn id="77" presetID="18" presetClass="entr" presetSubtype="12" fill="hold" grpId="0" nodeType="afterEffect">
                                  <p:stCondLst>
                                    <p:cond delay="0"/>
                                  </p:stCondLst>
                                  <p:childTnLst>
                                    <p:set>
                                      <p:cBhvr>
                                        <p:cTn id="78" dur="1" fill="hold">
                                          <p:stCondLst>
                                            <p:cond delay="0"/>
                                          </p:stCondLst>
                                        </p:cTn>
                                        <p:tgtEl>
                                          <p:spTgt spid="18"/>
                                        </p:tgtEl>
                                        <p:attrNameLst>
                                          <p:attrName>style.visibility</p:attrName>
                                        </p:attrNameLst>
                                      </p:cBhvr>
                                      <p:to>
                                        <p:strVal val="visible"/>
                                      </p:to>
                                    </p:set>
                                    <p:animEffect transition="in" filter="strips(downLeft)">
                                      <p:cBhvr>
                                        <p:cTn id="7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P spid="23" grpId="0" bldLvl="0" autoUpdateAnimBg="0"/>
      <p:bldP spid="24" grpId="0" bldLvl="0" autoUpdateAnimBg="0"/>
      <p:bldP spid="25" grpId="0" bldLvl="0" animBg="1"/>
      <p:bldP spid="26" grpId="0" bldLvl="0" animBg="1"/>
      <p:bldP spid="27" grpId="0" bldLvl="0" animBg="1"/>
      <p:bldP spid="28" grpId="0" bldLvl="0" animBg="1"/>
      <p:bldP spid="29" grpId="0" bldLvl="0" animBg="1"/>
      <p:bldP spid="30" grpId="0" bldLvl="0" animBg="1"/>
      <p:bldP spid="38" grpId="0"/>
      <p:bldP spid="18" grpId="0" bldLvl="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sz="4000" b="1">
                <a:solidFill>
                  <a:srgbClr val="C9394A"/>
                </a:solidFill>
                <a:latin typeface="微软雅黑" panose="020B0503020204020204" charset="-122"/>
                <a:ea typeface="微软雅黑" panose="020B0503020204020204" charset="-122"/>
                <a:sym typeface="+mn-ea"/>
              </a:rPr>
              <a:t>Groovy </a:t>
            </a:r>
            <a:r>
              <a:rPr lang="zh-CN" altLang="en-US" sz="4000" b="1">
                <a:solidFill>
                  <a:srgbClr val="C9394A"/>
                </a:solidFill>
                <a:latin typeface="微软雅黑" panose="020B0503020204020204" charset="-122"/>
                <a:ea typeface="微软雅黑" panose="020B0503020204020204" charset="-122"/>
                <a:sym typeface="+mn-ea"/>
              </a:rPr>
              <a:t>定义变量</a:t>
            </a:r>
            <a:endParaRPr lang="zh-CN" altLang="en-US" sz="4000" b="1">
              <a:solidFill>
                <a:srgbClr val="C9394A"/>
              </a:solidFill>
              <a:latin typeface="微软雅黑" panose="020B0503020204020204" charset="-122"/>
              <a:ea typeface="微软雅黑" panose="020B0503020204020204" charset="-122"/>
              <a:sym typeface="+mn-ea"/>
            </a:endParaRPr>
          </a:p>
        </p:txBody>
      </p:sp>
      <p:sp>
        <p:nvSpPr>
          <p:cNvPr id="3" name="内容占位符 2"/>
          <p:cNvSpPr>
            <a:spLocks noGrp="1"/>
          </p:cNvSpPr>
          <p:nvPr>
            <p:ph idx="1"/>
          </p:nvPr>
        </p:nvSpPr>
        <p:spPr>
          <a:xfrm>
            <a:off x="1991995" y="1600200"/>
            <a:ext cx="9590405" cy="4526280"/>
          </a:xfrm>
        </p:spPr>
        <p:txBody>
          <a:bodyPr/>
          <a:p>
            <a:pPr marL="0" indent="0">
              <a:buNone/>
            </a:pPr>
            <a:r>
              <a:rPr lang="en-US" altLang="zh-CN" sz="2670" b="1">
                <a:latin typeface="微软雅黑" panose="020B0503020204020204" charset="-122"/>
                <a:ea typeface="微软雅黑" panose="020B0503020204020204" charset="-122"/>
                <a:cs typeface="微软雅黑" panose="020B0503020204020204" charset="-122"/>
              </a:rPr>
              <a:t># def</a:t>
            </a:r>
            <a:r>
              <a:rPr lang="zh-CN" altLang="en-US" sz="2670" b="1">
                <a:latin typeface="微软雅黑" panose="020B0503020204020204" charset="-122"/>
                <a:ea typeface="微软雅黑" panose="020B0503020204020204" charset="-122"/>
                <a:cs typeface="微软雅黑" panose="020B0503020204020204" charset="-122"/>
              </a:rPr>
              <a:t>关键字定义变量</a:t>
            </a:r>
            <a:endParaRPr lang="zh-CN" altLang="en-US"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rPr>
              <a:t>def num = 11 </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rPr>
              <a:t>def name1= </a:t>
            </a:r>
            <a:r>
              <a:rPr lang="en-US" altLang="zh-CN" sz="2670" b="1">
                <a:latin typeface="微软雅黑" panose="020B0503020204020204" charset="-122"/>
                <a:ea typeface="微软雅黑" panose="020B0503020204020204" charset="-122"/>
                <a:cs typeface="微软雅黑" panose="020B0503020204020204" charset="-122"/>
                <a:sym typeface="+mn-ea"/>
              </a:rPr>
              <a:t>'muke'</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rPr>
              <a:t>def age = [18, 25, 30]</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rPr>
              <a:t>def bool = true</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rPr>
              <a:t>def name2 = ['girl','boy','lisha']</a:t>
            </a:r>
            <a:endParaRPr lang="en-US" altLang="zh-CN" sz="2670" b="1">
              <a:latin typeface="微软雅黑" panose="020B0503020204020204" charset="-122"/>
              <a:ea typeface="微软雅黑" panose="020B0503020204020204" charset="-122"/>
              <a:cs typeface="微软雅黑" panose="020B0503020204020204" charset="-122"/>
            </a:endParaRPr>
          </a:p>
          <a:p>
            <a:pPr marL="0" indent="0">
              <a:buNone/>
            </a:pPr>
            <a:r>
              <a:rPr lang="en-US" altLang="zh-CN" sz="2670" b="1">
                <a:latin typeface="微软雅黑" panose="020B0503020204020204" charset="-122"/>
                <a:ea typeface="微软雅黑" panose="020B0503020204020204" charset="-122"/>
                <a:cs typeface="微软雅黑" panose="020B0503020204020204" charset="-122"/>
              </a:rPr>
              <a:t>print "${num},${name1},${age},${bool},${name2}"</a:t>
            </a:r>
            <a:endParaRPr lang="en-US" altLang="zh-CN" sz="2670" b="1">
              <a:latin typeface="微软雅黑" panose="020B0503020204020204" charset="-122"/>
              <a:ea typeface="微软雅黑" panose="020B0503020204020204" charset="-122"/>
              <a:cs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b="1">
                <a:solidFill>
                  <a:srgbClr val="C9394A"/>
                </a:solidFill>
                <a:latin typeface="微软雅黑" panose="020B0503020204020204" charset="-122"/>
                <a:ea typeface="微软雅黑" panose="020B0503020204020204" charset="-122"/>
                <a:sym typeface="+mn-ea"/>
              </a:rPr>
              <a:t>Groovy </a:t>
            </a:r>
            <a:r>
              <a:rPr lang="zh-CN" altLang="en-US" b="1">
                <a:solidFill>
                  <a:srgbClr val="C9394A"/>
                </a:solidFill>
                <a:latin typeface="微软雅黑" panose="020B0503020204020204" charset="-122"/>
                <a:ea typeface="微软雅黑" panose="020B0503020204020204" charset="-122"/>
                <a:sym typeface="+mn-ea"/>
              </a:rPr>
              <a:t>获取当前时间</a:t>
            </a:r>
            <a:endParaRPr lang="zh-CN" altLang="en-US" b="1">
              <a:solidFill>
                <a:srgbClr val="C9394A"/>
              </a:solidFill>
              <a:latin typeface="微软雅黑" panose="020B0503020204020204" charset="-122"/>
              <a:ea typeface="微软雅黑" panose="020B0503020204020204" charset="-122"/>
              <a:sym typeface="+mn-ea"/>
            </a:endParaRPr>
          </a:p>
        </p:txBody>
      </p:sp>
      <p:sp>
        <p:nvSpPr>
          <p:cNvPr id="4" name="文本框 3"/>
          <p:cNvSpPr txBox="1"/>
          <p:nvPr/>
        </p:nvSpPr>
        <p:spPr>
          <a:xfrm>
            <a:off x="1775460" y="1721485"/>
            <a:ext cx="8731885" cy="3855085"/>
          </a:xfrm>
          <a:prstGeom prst="rect">
            <a:avLst/>
          </a:prstGeom>
          <a:noFill/>
        </p:spPr>
        <p:txBody>
          <a:bodyPr wrap="square" rtlCol="0">
            <a:noAutofit/>
          </a:bodyPr>
          <a:p>
            <a:pPr marL="0" indent="0">
              <a:buNone/>
            </a:pPr>
            <a:r>
              <a:rPr lang="en-US" altLang="zh-CN" sz="2670" b="1">
                <a:latin typeface="微软雅黑" panose="020B0503020204020204" charset="-122"/>
                <a:ea typeface="微软雅黑" panose="020B0503020204020204" charset="-122"/>
                <a:sym typeface="+mn-ea"/>
              </a:rPr>
              <a:t># 调用Date类的构造函数</a:t>
            </a:r>
            <a:endParaRPr lang="en-US" altLang="zh-CN" sz="2670" b="1">
              <a:latin typeface="微软雅黑" panose="020B0503020204020204" charset="-122"/>
              <a:ea typeface="微软雅黑" panose="020B0503020204020204" charset="-122"/>
            </a:endParaRPr>
          </a:p>
          <a:p>
            <a:pPr marL="0" indent="0">
              <a:buNone/>
            </a:pPr>
            <a:r>
              <a:rPr lang="zh-CN" altLang="en-US" sz="2670" b="1">
                <a:latin typeface="微软雅黑" panose="020B0503020204020204" charset="-122"/>
                <a:ea typeface="微软雅黑" panose="020B0503020204020204" charset="-122"/>
                <a:sym typeface="+mn-ea"/>
              </a:rPr>
              <a:t>def year = new Date().format("yyyy") </a:t>
            </a:r>
            <a:endParaRPr lang="zh-CN" altLang="en-US" sz="2670" b="1">
              <a:latin typeface="微软雅黑" panose="020B0503020204020204" charset="-122"/>
              <a:ea typeface="微软雅黑" panose="020B0503020204020204" charset="-122"/>
            </a:endParaRPr>
          </a:p>
          <a:p>
            <a:pPr marL="0" indent="0">
              <a:buNone/>
            </a:pPr>
            <a:r>
              <a:rPr lang="zh-CN" altLang="en-US" sz="2670" b="1">
                <a:latin typeface="微软雅黑" panose="020B0503020204020204" charset="-122"/>
                <a:ea typeface="微软雅黑" panose="020B0503020204020204" charset="-122"/>
                <a:sym typeface="+mn-ea"/>
              </a:rPr>
              <a:t>def month = new Date().format("MMdd") </a:t>
            </a:r>
            <a:endParaRPr lang="zh-CN" altLang="en-US" sz="2670" b="1">
              <a:latin typeface="微软雅黑" panose="020B0503020204020204" charset="-122"/>
              <a:ea typeface="微软雅黑" panose="020B0503020204020204" charset="-122"/>
            </a:endParaRPr>
          </a:p>
          <a:p>
            <a:pPr marL="0" indent="0">
              <a:buNone/>
            </a:pPr>
            <a:r>
              <a:rPr lang="zh-CN" altLang="en-US" sz="2670" b="1">
                <a:latin typeface="微软雅黑" panose="020B0503020204020204" charset="-122"/>
                <a:ea typeface="微软雅黑" panose="020B0503020204020204" charset="-122"/>
                <a:sym typeface="+mn-ea"/>
              </a:rPr>
              <a:t>def day = new Date().format("HHmm") </a:t>
            </a:r>
            <a:endParaRPr lang="zh-CN" altLang="en-US" sz="2670" b="1">
              <a:latin typeface="微软雅黑" panose="020B0503020204020204" charset="-122"/>
              <a:ea typeface="微软雅黑" panose="020B0503020204020204" charset="-122"/>
            </a:endParaRPr>
          </a:p>
          <a:p>
            <a:pPr marL="0" indent="0">
              <a:buNone/>
            </a:pPr>
            <a:r>
              <a:rPr lang="zh-CN" altLang="en-US" sz="2670" b="1">
                <a:latin typeface="微软雅黑" panose="020B0503020204020204" charset="-122"/>
                <a:ea typeface="微软雅黑" panose="020B0503020204020204" charset="-122"/>
                <a:sym typeface="+mn-ea"/>
              </a:rPr>
              <a:t>def second = new Date().format("ss")</a:t>
            </a:r>
            <a:endParaRPr lang="zh-CN" altLang="en-US" sz="2670" b="1">
              <a:latin typeface="微软雅黑" panose="020B0503020204020204" charset="-122"/>
              <a:ea typeface="微软雅黑" panose="020B0503020204020204" charset="-122"/>
            </a:endParaRPr>
          </a:p>
          <a:p>
            <a:pPr marL="0" indent="0">
              <a:buNone/>
            </a:pPr>
            <a:r>
              <a:rPr lang="zh-CN" altLang="en-US" sz="2670" b="1">
                <a:latin typeface="微软雅黑" panose="020B0503020204020204" charset="-122"/>
                <a:ea typeface="微软雅黑" panose="020B0503020204020204" charset="-122"/>
                <a:sym typeface="+mn-ea"/>
              </a:rPr>
              <a:t>print "${second} ${day} ${month} ${year}"</a:t>
            </a:r>
            <a:endParaRPr lang="zh-CN" altLang="en-US" sz="2670" b="1">
              <a:latin typeface="微软雅黑" panose="020B0503020204020204" charset="-122"/>
              <a:ea typeface="微软雅黑" panose="020B0503020204020204" charset="-122"/>
            </a:endParaRPr>
          </a:p>
          <a:p>
            <a:endParaRPr lang="zh-CN" altLang="en-US" sz="267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 calcmode="lin" valueType="num">
                                      <p:cBhvr additive="base">
                                        <p:cTn id="11"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 calcmode="lin" valueType="num">
                                      <p:cBhvr additive="base">
                                        <p:cTn id="15"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anim calcmode="lin" valueType="num">
                                      <p:cBhvr additive="base">
                                        <p:cTn id="1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anim calcmode="lin" valueType="num">
                                      <p:cBhvr additive="base">
                                        <p:cTn id="23"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anim calcmode="lin" valueType="num">
                                      <p:cBhvr additive="base">
                                        <p:cTn id="27" dur="500" fill="hold"/>
                                        <p:tgtEl>
                                          <p:spTgt spid="4">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4">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000" b="1">
                <a:solidFill>
                  <a:srgbClr val="C9394A"/>
                </a:solidFill>
                <a:latin typeface="微软雅黑" panose="020B0503020204020204" charset="-122"/>
                <a:ea typeface="微软雅黑" panose="020B0503020204020204" charset="-122"/>
                <a:cs typeface="微软雅黑" panose="020B0503020204020204" charset="-122"/>
              </a:rPr>
              <a:t>Grovvy for</a:t>
            </a:r>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循环</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1867535" y="1600200"/>
            <a:ext cx="9714865" cy="4526280"/>
          </a:xfrm>
        </p:spPr>
        <p:txBody>
          <a:bodyPr/>
          <a:p>
            <a:pPr marL="0" indent="0">
              <a:buNone/>
            </a:pPr>
            <a:r>
              <a:rPr lang="zh-CN" altLang="en-US" sz="2670" b="1">
                <a:latin typeface="微软雅黑" panose="020B0503020204020204" charset="-122"/>
                <a:ea typeface="微软雅黑" panose="020B0503020204020204" charset="-122"/>
              </a:rPr>
              <a:t>def browsers = ['chrome', 'firefox']</a:t>
            </a:r>
            <a:endParaRPr lang="zh-CN" altLang="en-US" sz="2670" b="1">
              <a:latin typeface="微软雅黑" panose="020B0503020204020204" charset="-122"/>
              <a:ea typeface="微软雅黑" panose="020B0503020204020204" charset="-122"/>
            </a:endParaRPr>
          </a:p>
          <a:p>
            <a:pPr marL="0" indent="0">
              <a:buNone/>
            </a:pPr>
            <a:r>
              <a:rPr lang="zh-CN" altLang="en-US" sz="2670" b="1">
                <a:latin typeface="微软雅黑" panose="020B0503020204020204" charset="-122"/>
                <a:ea typeface="微软雅黑" panose="020B0503020204020204" charset="-122"/>
              </a:rPr>
              <a:t>print "${browsers.size()}"</a:t>
            </a:r>
            <a:endParaRPr lang="zh-CN" altLang="en-US" sz="2670" b="1">
              <a:latin typeface="微软雅黑" panose="020B0503020204020204" charset="-122"/>
              <a:ea typeface="微软雅黑" panose="020B0503020204020204" charset="-122"/>
            </a:endParaRPr>
          </a:p>
          <a:p>
            <a:pPr marL="0" indent="0">
              <a:buNone/>
            </a:pPr>
            <a:r>
              <a:rPr lang="zh-CN" altLang="en-US" sz="2670" b="1">
                <a:latin typeface="微软雅黑" panose="020B0503020204020204" charset="-122"/>
                <a:ea typeface="微软雅黑" panose="020B0503020204020204" charset="-122"/>
              </a:rPr>
              <a:t>for (int i = 0; i &lt; browsers.size(); ++i) {</a:t>
            </a:r>
            <a:endParaRPr lang="zh-CN" altLang="en-US" sz="2670" b="1">
              <a:latin typeface="微软雅黑" panose="020B0503020204020204" charset="-122"/>
              <a:ea typeface="微软雅黑" panose="020B0503020204020204" charset="-122"/>
            </a:endParaRPr>
          </a:p>
          <a:p>
            <a:pPr marL="0" indent="0">
              <a:buNone/>
            </a:pPr>
            <a:r>
              <a:rPr lang="zh-CN" altLang="en-US" sz="2670" b="1">
                <a:latin typeface="微软雅黑" panose="020B0503020204020204" charset="-122"/>
                <a:ea typeface="微软雅黑" panose="020B0503020204020204" charset="-122"/>
              </a:rPr>
              <a:t>  print "Testing the ${browsers[i]} browser"</a:t>
            </a:r>
            <a:endParaRPr lang="zh-CN" altLang="en-US" sz="2670" b="1">
              <a:latin typeface="微软雅黑" panose="020B0503020204020204" charset="-122"/>
              <a:ea typeface="微软雅黑" panose="020B0503020204020204" charset="-122"/>
            </a:endParaRPr>
          </a:p>
          <a:p>
            <a:pPr marL="0" indent="0">
              <a:buNone/>
            </a:pPr>
            <a:r>
              <a:rPr lang="zh-CN" altLang="en-US" sz="2670" b="1">
                <a:latin typeface="微软雅黑" panose="020B0503020204020204" charset="-122"/>
                <a:ea typeface="微软雅黑" panose="020B0503020204020204" charset="-122"/>
              </a:rPr>
              <a:t>}</a:t>
            </a:r>
            <a:endParaRPr lang="zh-CN" altLang="en-US" sz="267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000" b="1">
                <a:solidFill>
                  <a:srgbClr val="C9394A"/>
                </a:solidFill>
                <a:latin typeface="微软雅黑" panose="020B0503020204020204" charset="-122"/>
                <a:ea typeface="微软雅黑" panose="020B0503020204020204" charset="-122"/>
                <a:cs typeface="微软雅黑" panose="020B0503020204020204" charset="-122"/>
              </a:rPr>
              <a:t>Grovvy if</a:t>
            </a:r>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条件判断</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a:xfrm>
            <a:off x="1947545" y="1600200"/>
            <a:ext cx="9634855" cy="4526280"/>
          </a:xfrm>
        </p:spPr>
        <p:txBody>
          <a:bodyPr/>
          <a:p>
            <a:pPr marL="0" indent="0">
              <a:buNone/>
            </a:pPr>
            <a:r>
              <a:rPr lang="zh-CN" altLang="en-US" sz="2670" b="1">
                <a:latin typeface="微软雅黑" panose="020B0503020204020204" charset="-122"/>
                <a:ea typeface="微软雅黑" panose="020B0503020204020204" charset="-122"/>
              </a:rPr>
              <a:t>def BRANCH_NAME = 'test' </a:t>
            </a:r>
            <a:endParaRPr lang="zh-CN" altLang="en-US" sz="2670" b="1">
              <a:latin typeface="微软雅黑" panose="020B0503020204020204" charset="-122"/>
              <a:ea typeface="微软雅黑" panose="020B0503020204020204" charset="-122"/>
            </a:endParaRPr>
          </a:p>
          <a:p>
            <a:pPr marL="0" indent="0">
              <a:buNone/>
            </a:pPr>
            <a:r>
              <a:rPr lang="zh-CN" altLang="en-US" sz="2670" b="1">
                <a:latin typeface="微软雅黑" panose="020B0503020204020204" charset="-122"/>
                <a:ea typeface="微软雅黑" panose="020B0503020204020204" charset="-122"/>
              </a:rPr>
              <a:t>if (BRANCH_NAME == 'master') {</a:t>
            </a:r>
            <a:endParaRPr lang="zh-CN" altLang="en-US" sz="2670" b="1">
              <a:latin typeface="微软雅黑" panose="020B0503020204020204" charset="-122"/>
              <a:ea typeface="微软雅黑" panose="020B0503020204020204" charset="-122"/>
            </a:endParaRPr>
          </a:p>
          <a:p>
            <a:pPr marL="0" indent="0">
              <a:buNone/>
            </a:pPr>
            <a:r>
              <a:rPr lang="zh-CN" altLang="en-US" sz="2670" b="1">
                <a:latin typeface="微软雅黑" panose="020B0503020204020204" charset="-122"/>
                <a:ea typeface="微软雅黑" panose="020B0503020204020204" charset="-122"/>
              </a:rPr>
              <a:t>  print 'I only execute on the master branch'</a:t>
            </a:r>
            <a:endParaRPr lang="zh-CN" altLang="en-US" sz="2670" b="1">
              <a:latin typeface="微软雅黑" panose="020B0503020204020204" charset="-122"/>
              <a:ea typeface="微软雅黑" panose="020B0503020204020204" charset="-122"/>
            </a:endParaRPr>
          </a:p>
          <a:p>
            <a:pPr marL="0" indent="0">
              <a:buNone/>
            </a:pPr>
            <a:r>
              <a:rPr lang="zh-CN" altLang="en-US" sz="2670" b="1">
                <a:latin typeface="微软雅黑" panose="020B0503020204020204" charset="-122"/>
                <a:ea typeface="微软雅黑" panose="020B0503020204020204" charset="-122"/>
              </a:rPr>
              <a:t>} else if (BRANCH_NAME == 'test') {</a:t>
            </a:r>
            <a:endParaRPr lang="zh-CN" altLang="en-US" sz="2670" b="1">
              <a:latin typeface="微软雅黑" panose="020B0503020204020204" charset="-122"/>
              <a:ea typeface="微软雅黑" panose="020B0503020204020204" charset="-122"/>
            </a:endParaRPr>
          </a:p>
          <a:p>
            <a:pPr marL="0" indent="0">
              <a:buNone/>
            </a:pPr>
            <a:r>
              <a:rPr lang="zh-CN" altLang="en-US" sz="2670" b="1">
                <a:latin typeface="微软雅黑" panose="020B0503020204020204" charset="-122"/>
                <a:ea typeface="微软雅黑" panose="020B0503020204020204" charset="-122"/>
              </a:rPr>
              <a:t>  print 'I execute elsewhere'</a:t>
            </a:r>
            <a:endParaRPr lang="zh-CN" altLang="en-US" sz="2670" b="1">
              <a:latin typeface="微软雅黑" panose="020B0503020204020204" charset="-122"/>
              <a:ea typeface="微软雅黑" panose="020B0503020204020204" charset="-122"/>
            </a:endParaRPr>
          </a:p>
          <a:p>
            <a:pPr marL="0" indent="0">
              <a:buNone/>
            </a:pPr>
            <a:r>
              <a:rPr lang="zh-CN" altLang="en-US" sz="2670" b="1">
                <a:latin typeface="微软雅黑" panose="020B0503020204020204" charset="-122"/>
                <a:ea typeface="微软雅黑" panose="020B0503020204020204" charset="-122"/>
              </a:rPr>
              <a:t>} else {</a:t>
            </a:r>
            <a:endParaRPr lang="zh-CN" altLang="en-US" sz="2670" b="1">
              <a:latin typeface="微软雅黑" panose="020B0503020204020204" charset="-122"/>
              <a:ea typeface="微软雅黑" panose="020B0503020204020204" charset="-122"/>
            </a:endParaRPr>
          </a:p>
          <a:p>
            <a:pPr marL="0" indent="0">
              <a:buNone/>
            </a:pPr>
            <a:r>
              <a:rPr lang="zh-CN" altLang="en-US" sz="2670" b="1">
                <a:latin typeface="微软雅黑" panose="020B0503020204020204" charset="-122"/>
                <a:ea typeface="微软雅黑" panose="020B0503020204020204" charset="-122"/>
              </a:rPr>
              <a:t>  print 'success'</a:t>
            </a:r>
            <a:endParaRPr lang="zh-CN" altLang="en-US" sz="2670" b="1">
              <a:latin typeface="微软雅黑" panose="020B0503020204020204" charset="-122"/>
              <a:ea typeface="微软雅黑" panose="020B0503020204020204" charset="-122"/>
            </a:endParaRPr>
          </a:p>
          <a:p>
            <a:pPr marL="0" indent="0">
              <a:buNone/>
            </a:pPr>
            <a:r>
              <a:rPr lang="zh-CN" altLang="en-US" sz="2670" b="1">
                <a:latin typeface="微软雅黑" panose="020B0503020204020204" charset="-122"/>
                <a:ea typeface="微软雅黑" panose="020B0503020204020204" charset="-122"/>
              </a:rPr>
              <a:t>}</a:t>
            </a:r>
            <a:endParaRPr lang="zh-CN" altLang="en-US" sz="2670" b="1">
              <a:latin typeface="微软雅黑" panose="020B0503020204020204" charset="-122"/>
              <a:ea typeface="微软雅黑" panose="020B050302020402020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sz="4000" b="1">
                <a:solidFill>
                  <a:srgbClr val="C9394A"/>
                </a:solidFill>
                <a:latin typeface="微软雅黑" panose="020B0503020204020204" charset="-122"/>
                <a:ea typeface="微软雅黑" panose="020B0503020204020204" charset="-122"/>
                <a:cs typeface="微软雅黑" panose="020B0503020204020204" charset="-122"/>
              </a:rPr>
              <a:t>Grovvy </a:t>
            </a:r>
            <a:r>
              <a:rPr lang="zh-CN" altLang="en-US" sz="4000" b="1">
                <a:solidFill>
                  <a:srgbClr val="C9394A"/>
                </a:solidFill>
                <a:latin typeface="微软雅黑" panose="020B0503020204020204" charset="-122"/>
                <a:ea typeface="微软雅黑" panose="020B0503020204020204" charset="-122"/>
                <a:cs typeface="微软雅黑" panose="020B0503020204020204" charset="-122"/>
              </a:rPr>
              <a:t>导常捕获</a:t>
            </a:r>
            <a:endParaRPr lang="zh-CN" altLang="en-US" sz="4000" b="1">
              <a:solidFill>
                <a:srgbClr val="C9394A"/>
              </a:solidFill>
              <a:latin typeface="微软雅黑" panose="020B0503020204020204" charset="-122"/>
              <a:ea typeface="微软雅黑" panose="020B0503020204020204" charset="-122"/>
              <a:cs typeface="微软雅黑" panose="020B0503020204020204" charset="-122"/>
            </a:endParaRPr>
          </a:p>
        </p:txBody>
      </p:sp>
      <p:sp>
        <p:nvSpPr>
          <p:cNvPr id="3" name="内容占位符 2"/>
          <p:cNvSpPr>
            <a:spLocks noGrp="1"/>
          </p:cNvSpPr>
          <p:nvPr>
            <p:ph idx="1"/>
          </p:nvPr>
        </p:nvSpPr>
        <p:spPr/>
        <p:txBody>
          <a:bodyPr/>
          <a:p>
            <a:pPr marL="0" indent="0">
              <a:buNone/>
            </a:pPr>
            <a:r>
              <a:rPr lang="en-US" altLang="zh-CN" sz="2670" b="1">
                <a:latin typeface="微软雅黑" panose="020B0503020204020204" charset="-122"/>
                <a:ea typeface="微软雅黑" panose="020B0503020204020204" charset="-122"/>
              </a:rPr>
              <a:t>            try{...}catch(error){...}</a:t>
            </a:r>
            <a:endParaRPr lang="zh-CN" altLang="en-US" sz="2670" b="1">
              <a:latin typeface="微软雅黑" panose="020B0503020204020204" charset="-122"/>
              <a:ea typeface="微软雅黑" panose="020B0503020204020204" charset="-122"/>
            </a:endParaRPr>
          </a:p>
        </p:txBody>
      </p:sp>
      <p:pic>
        <p:nvPicPr>
          <p:cNvPr id="4" name="图片 3"/>
          <p:cNvPicPr>
            <a:picLocks noChangeAspect="1"/>
          </p:cNvPicPr>
          <p:nvPr/>
        </p:nvPicPr>
        <p:blipFill>
          <a:blip r:embed="rId1"/>
          <a:stretch>
            <a:fillRect/>
          </a:stretch>
        </p:blipFill>
        <p:spPr>
          <a:xfrm>
            <a:off x="5664200" y="1700530"/>
            <a:ext cx="4988560" cy="2665095"/>
          </a:xfrm>
          <a:prstGeom prst="rect">
            <a:avLst/>
          </a:prstGeom>
        </p:spPr>
      </p:pic>
      <p:sp>
        <p:nvSpPr>
          <p:cNvPr id="5" name="文本框 4"/>
          <p:cNvSpPr txBox="1"/>
          <p:nvPr/>
        </p:nvSpPr>
        <p:spPr>
          <a:xfrm>
            <a:off x="4392295" y="2099310"/>
            <a:ext cx="4064000" cy="368300"/>
          </a:xfrm>
          <a:prstGeom prst="rect">
            <a:avLst/>
          </a:prstGeom>
          <a:noFill/>
        </p:spPr>
        <p:txBody>
          <a:bodyPr wrap="square" rtlCol="0">
            <a:spAutoFit/>
          </a:bodyPr>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Lst>
  </p:timing>
</p:sld>
</file>

<file path=ppt/tags/tag1.xml><?xml version="1.0" encoding="utf-8"?>
<p:tagLst xmlns:p="http://schemas.openxmlformats.org/presentationml/2006/main">
  <p:tag name="PA" val="v3.0.1"/>
</p:tagLst>
</file>

<file path=ppt/tags/tag10.xml><?xml version="1.0" encoding="utf-8"?>
<p:tagLst xmlns:p="http://schemas.openxmlformats.org/presentationml/2006/main">
  <p:tag name="PA" val="v3.0.1"/>
</p:tagLst>
</file>

<file path=ppt/tags/tag11.xml><?xml version="1.0" encoding="utf-8"?>
<p:tagLst xmlns:p="http://schemas.openxmlformats.org/presentationml/2006/main">
  <p:tag name="PA" val="v3.0.1"/>
</p:tagLst>
</file>

<file path=ppt/tags/tag12.xml><?xml version="1.0" encoding="utf-8"?>
<p:tagLst xmlns:p="http://schemas.openxmlformats.org/presentationml/2006/main">
  <p:tag name="PA" val="v3.0.1"/>
</p:tagLst>
</file>

<file path=ppt/tags/tag13.xml><?xml version="1.0" encoding="utf-8"?>
<p:tagLst xmlns:p="http://schemas.openxmlformats.org/presentationml/2006/main">
  <p:tag name="PA" val="v3.0.1"/>
</p:tagLst>
</file>

<file path=ppt/tags/tag14.xml><?xml version="1.0" encoding="utf-8"?>
<p:tagLst xmlns:p="http://schemas.openxmlformats.org/presentationml/2006/main">
  <p:tag name="PA" val="v3.0.1"/>
</p:tagLst>
</file>

<file path=ppt/tags/tag15.xml><?xml version="1.0" encoding="utf-8"?>
<p:tagLst xmlns:p="http://schemas.openxmlformats.org/presentationml/2006/main">
  <p:tag name="PA" val="v3.0.1"/>
</p:tagLst>
</file>

<file path=ppt/tags/tag16.xml><?xml version="1.0" encoding="utf-8"?>
<p:tagLst xmlns:p="http://schemas.openxmlformats.org/presentationml/2006/main">
  <p:tag name="PA" val="v3.0.1"/>
</p:tagLst>
</file>

<file path=ppt/tags/tag17.xml><?xml version="1.0" encoding="utf-8"?>
<p:tagLst xmlns:p="http://schemas.openxmlformats.org/presentationml/2006/main">
  <p:tag name="PA" val="v3.0.1"/>
</p:tagLst>
</file>

<file path=ppt/tags/tag18.xml><?xml version="1.0" encoding="utf-8"?>
<p:tagLst xmlns:p="http://schemas.openxmlformats.org/presentationml/2006/main">
  <p:tag name="PA" val="v3.0.1"/>
</p:tagLst>
</file>

<file path=ppt/tags/tag19.xml><?xml version="1.0" encoding="utf-8"?>
<p:tagLst xmlns:p="http://schemas.openxmlformats.org/presentationml/2006/main">
  <p:tag name="PA" val="v3.0.1"/>
</p:tagLst>
</file>

<file path=ppt/tags/tag2.xml><?xml version="1.0" encoding="utf-8"?>
<p:tagLst xmlns:p="http://schemas.openxmlformats.org/presentationml/2006/main">
  <p:tag name="PA" val="v3.0.1"/>
</p:tagLst>
</file>

<file path=ppt/tags/tag20.xml><?xml version="1.0" encoding="utf-8"?>
<p:tagLst xmlns:p="http://schemas.openxmlformats.org/presentationml/2006/main">
  <p:tag name="PA" val="v3.0.1"/>
</p:tagLst>
</file>

<file path=ppt/tags/tag21.xml><?xml version="1.0" encoding="utf-8"?>
<p:tagLst xmlns:p="http://schemas.openxmlformats.org/presentationml/2006/main">
  <p:tag name="PA" val="v3.0.1"/>
</p:tagLst>
</file>

<file path=ppt/tags/tag22.xml><?xml version="1.0" encoding="utf-8"?>
<p:tagLst xmlns:p="http://schemas.openxmlformats.org/presentationml/2006/main">
  <p:tag name="PA" val="v3.0.1"/>
</p:tagLst>
</file>

<file path=ppt/tags/tag23.xml><?xml version="1.0" encoding="utf-8"?>
<p:tagLst xmlns:p="http://schemas.openxmlformats.org/presentationml/2006/main">
  <p:tag name="PA" val="v3.0.1"/>
</p:tagLst>
</file>

<file path=ppt/tags/tag24.xml><?xml version="1.0" encoding="utf-8"?>
<p:tagLst xmlns:p="http://schemas.openxmlformats.org/presentationml/2006/main">
  <p:tag name="PA" val="v3.0.1"/>
</p:tagLst>
</file>

<file path=ppt/tags/tag25.xml><?xml version="1.0" encoding="utf-8"?>
<p:tagLst xmlns:p="http://schemas.openxmlformats.org/presentationml/2006/main">
  <p:tag name="PA" val="v3.0.1"/>
</p:tagLst>
</file>

<file path=ppt/tags/tag26.xml><?xml version="1.0" encoding="utf-8"?>
<p:tagLst xmlns:p="http://schemas.openxmlformats.org/presentationml/2006/main">
  <p:tag name="PA" val="v3.0.1"/>
</p:tagLst>
</file>

<file path=ppt/tags/tag27.xml><?xml version="1.0" encoding="utf-8"?>
<p:tagLst xmlns:p="http://schemas.openxmlformats.org/presentationml/2006/main">
  <p:tag name="PA" val="v3.0.1"/>
</p:tagLst>
</file>

<file path=ppt/tags/tag28.xml><?xml version="1.0" encoding="utf-8"?>
<p:tagLst xmlns:p="http://schemas.openxmlformats.org/presentationml/2006/main">
  <p:tag name="PA" val="v3.0.1"/>
</p:tagLst>
</file>

<file path=ppt/tags/tag29.xml><?xml version="1.0" encoding="utf-8"?>
<p:tagLst xmlns:p="http://schemas.openxmlformats.org/presentationml/2006/main">
  <p:tag name="PA" val="v3.0.1"/>
</p:tagLst>
</file>

<file path=ppt/tags/tag3.xml><?xml version="1.0" encoding="utf-8"?>
<p:tagLst xmlns:p="http://schemas.openxmlformats.org/presentationml/2006/main">
  <p:tag name="PA" val="v3.0.1"/>
</p:tagLst>
</file>

<file path=ppt/tags/tag30.xml><?xml version="1.0" encoding="utf-8"?>
<p:tagLst xmlns:p="http://schemas.openxmlformats.org/presentationml/2006/main">
  <p:tag name="PA" val="v3.0.1"/>
</p:tagLst>
</file>

<file path=ppt/tags/tag31.xml><?xml version="1.0" encoding="utf-8"?>
<p:tagLst xmlns:p="http://schemas.openxmlformats.org/presentationml/2006/main">
  <p:tag name="PA" val="v3.0.1"/>
</p:tagLst>
</file>

<file path=ppt/tags/tag32.xml><?xml version="1.0" encoding="utf-8"?>
<p:tagLst xmlns:p="http://schemas.openxmlformats.org/presentationml/2006/main">
  <p:tag name="PA" val="v3.0.1"/>
</p:tagLst>
</file>

<file path=ppt/tags/tag33.xml><?xml version="1.0" encoding="utf-8"?>
<p:tagLst xmlns:p="http://schemas.openxmlformats.org/presentationml/2006/main">
  <p:tag name="PA" val="v3.0.1"/>
</p:tagLst>
</file>

<file path=ppt/tags/tag34.xml><?xml version="1.0" encoding="utf-8"?>
<p:tagLst xmlns:p="http://schemas.openxmlformats.org/presentationml/2006/main">
  <p:tag name="PA" val="v3.0.1"/>
</p:tagLst>
</file>

<file path=ppt/tags/tag35.xml><?xml version="1.0" encoding="utf-8"?>
<p:tagLst xmlns:p="http://schemas.openxmlformats.org/presentationml/2006/main">
  <p:tag name="PA" val="v3.0.1"/>
</p:tagLst>
</file>

<file path=ppt/tags/tag36.xml><?xml version="1.0" encoding="utf-8"?>
<p:tagLst xmlns:p="http://schemas.openxmlformats.org/presentationml/2006/main">
  <p:tag name="PA" val="v3.0.1"/>
</p:tagLst>
</file>

<file path=ppt/tags/tag37.xml><?xml version="1.0" encoding="utf-8"?>
<p:tagLst xmlns:p="http://schemas.openxmlformats.org/presentationml/2006/main">
  <p:tag name="PA" val="v3.0.1"/>
</p:tagLst>
</file>

<file path=ppt/tags/tag38.xml><?xml version="1.0" encoding="utf-8"?>
<p:tagLst xmlns:p="http://schemas.openxmlformats.org/presentationml/2006/main">
  <p:tag name="PA" val="v3.0.1"/>
</p:tagLst>
</file>

<file path=ppt/tags/tag39.xml><?xml version="1.0" encoding="utf-8"?>
<p:tagLst xmlns:p="http://schemas.openxmlformats.org/presentationml/2006/main">
  <p:tag name="PA" val="v3.0.1"/>
</p:tagLst>
</file>

<file path=ppt/tags/tag4.xml><?xml version="1.0" encoding="utf-8"?>
<p:tagLst xmlns:p="http://schemas.openxmlformats.org/presentationml/2006/main">
  <p:tag name="PA" val="v3.0.1"/>
</p:tagLst>
</file>

<file path=ppt/tags/tag40.xml><?xml version="1.0" encoding="utf-8"?>
<p:tagLst xmlns:p="http://schemas.openxmlformats.org/presentationml/2006/main">
  <p:tag name="PA" val="v3.0.1"/>
</p:tagLst>
</file>

<file path=ppt/tags/tag41.xml><?xml version="1.0" encoding="utf-8"?>
<p:tagLst xmlns:p="http://schemas.openxmlformats.org/presentationml/2006/main">
  <p:tag name="PA" val="v3.0.1"/>
</p:tagLst>
</file>

<file path=ppt/tags/tag42.xml><?xml version="1.0" encoding="utf-8"?>
<p:tagLst xmlns:p="http://schemas.openxmlformats.org/presentationml/2006/main">
  <p:tag name="PA" val="v3.0.1"/>
</p:tagLst>
</file>

<file path=ppt/tags/tag43.xml><?xml version="1.0" encoding="utf-8"?>
<p:tagLst xmlns:p="http://schemas.openxmlformats.org/presentationml/2006/main">
  <p:tag name="PA" val="v3.0.1"/>
</p:tagLst>
</file>

<file path=ppt/tags/tag44.xml><?xml version="1.0" encoding="utf-8"?>
<p:tagLst xmlns:p="http://schemas.openxmlformats.org/presentationml/2006/main">
  <p:tag name="PA" val="v3.0.1"/>
</p:tagLst>
</file>

<file path=ppt/tags/tag45.xml><?xml version="1.0" encoding="utf-8"?>
<p:tagLst xmlns:p="http://schemas.openxmlformats.org/presentationml/2006/main">
  <p:tag name="commondata" val="eyJoZGlkIjoiNWEzZDdkZDhiOGM4OGVjYmU2OTlmNmQ2YWU5MmU0ZjIifQ=="/>
</p:tagLst>
</file>

<file path=ppt/tags/tag5.xml><?xml version="1.0" encoding="utf-8"?>
<p:tagLst xmlns:p="http://schemas.openxmlformats.org/presentationml/2006/main">
  <p:tag name="PA" val="v3.0.1"/>
</p:tagLst>
</file>

<file path=ppt/tags/tag6.xml><?xml version="1.0" encoding="utf-8"?>
<p:tagLst xmlns:p="http://schemas.openxmlformats.org/presentationml/2006/main">
  <p:tag name="PA" val="v3.0.1"/>
</p:tagLst>
</file>

<file path=ppt/tags/tag7.xml><?xml version="1.0" encoding="utf-8"?>
<p:tagLst xmlns:p="http://schemas.openxmlformats.org/presentationml/2006/main">
  <p:tag name="PA" val="v3.0.1"/>
</p:tagLst>
</file>

<file path=ppt/tags/tag8.xml><?xml version="1.0" encoding="utf-8"?>
<p:tagLst xmlns:p="http://schemas.openxmlformats.org/presentationml/2006/main">
  <p:tag name="PA" val="v3.0.1"/>
</p:tagLst>
</file>

<file path=ppt/tags/tag9.xml><?xml version="1.0" encoding="utf-8"?>
<p:tagLst xmlns:p="http://schemas.openxmlformats.org/presentationml/2006/main">
  <p:tag name="PA" val="v3.0.1"/>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13824</Words>
  <Application>WPS 演示</Application>
  <PresentationFormat/>
  <Paragraphs>1149</Paragraphs>
  <Slides>147</Slides>
  <Notes>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147</vt:i4>
      </vt:variant>
    </vt:vector>
  </HeadingPairs>
  <TitlesOfParts>
    <vt:vector size="160" baseType="lpstr">
      <vt:lpstr>Arial</vt:lpstr>
      <vt:lpstr>宋体</vt:lpstr>
      <vt:lpstr>Wingdings</vt:lpstr>
      <vt:lpstr>微软雅黑</vt:lpstr>
      <vt:lpstr>Meiryo</vt:lpstr>
      <vt:lpstr>方正兰亭黑简体</vt:lpstr>
      <vt:lpstr>Wingdings</vt:lpstr>
      <vt:lpstr>Times New Roman</vt:lpstr>
      <vt:lpstr>Calibri</vt:lpstr>
      <vt:lpstr>Yu Gothic UI</vt:lpstr>
      <vt:lpstr>Arial Unicode MS</vt:lpstr>
      <vt:lpstr>黑体</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接入LDAP</vt:lpstr>
      <vt:lpstr>PowerPoint 演示文稿</vt:lpstr>
      <vt:lpstr>视图介绍</vt:lpstr>
      <vt:lpstr>凭据介绍</vt:lpstr>
      <vt:lpstr>系统配置</vt:lpstr>
      <vt:lpstr>创建文件夹</vt:lpstr>
      <vt:lpstr>项目规范-视图通过项目环境分类</vt:lpstr>
      <vt:lpstr>项目规范-视图通过不同项目进行分类</vt:lpstr>
      <vt:lpstr>PowerPoint 演示文稿</vt:lpstr>
      <vt:lpstr>权限配置</vt:lpstr>
      <vt:lpstr>管理角色-查看权限</vt:lpstr>
      <vt:lpstr>分配角色-查看权限</vt:lpstr>
      <vt:lpstr>管理角色-构建权限</vt:lpstr>
      <vt:lpstr>分配角色-构建权限</vt:lpstr>
      <vt:lpstr>PowerPoint 演示文稿</vt:lpstr>
      <vt:lpstr>什么是Jenkins Pipeline</vt:lpstr>
      <vt:lpstr>jenkins自由式项目和pipeline项目区别</vt:lpstr>
      <vt:lpstr>创建流水线</vt:lpstr>
      <vt:lpstr>单阶段与多阶段流水线</vt:lpstr>
      <vt:lpstr>构建代理介绍</vt:lpstr>
      <vt:lpstr>构建代理使用</vt:lpstr>
      <vt:lpstr>构建代理-any和none使用</vt:lpstr>
      <vt:lpstr>定义构建代理</vt:lpstr>
      <vt:lpstr>全局代理和局部代理</vt:lpstr>
      <vt:lpstr>options 介绍</vt:lpstr>
      <vt:lpstr>options使用-1</vt:lpstr>
      <vt:lpstr>options使用-2</vt:lpstr>
      <vt:lpstr>options使用-3</vt:lpstr>
      <vt:lpstr>局部配置</vt:lpstr>
      <vt:lpstr>sh的三种用法 </vt:lpstr>
      <vt:lpstr>Groovy沙盒介绍</vt:lpstr>
      <vt:lpstr>沙盒配置</vt:lpstr>
      <vt:lpstr>批准脚本</vt:lpstr>
      <vt:lpstr>环境变量介绍</vt:lpstr>
      <vt:lpstr>环境变量配置1</vt:lpstr>
      <vt:lpstr>环境变量配置2</vt:lpstr>
      <vt:lpstr>环境变量配置3</vt:lpstr>
      <vt:lpstr>环境变量配置4</vt:lpstr>
      <vt:lpstr>凭据介绍</vt:lpstr>
      <vt:lpstr>凭据配置</vt:lpstr>
      <vt:lpstr>凭据在流水线中使用</vt:lpstr>
      <vt:lpstr>post介绍</vt:lpstr>
      <vt:lpstr>post语法</vt:lpstr>
      <vt:lpstr>清理工作空间</vt:lpstr>
      <vt:lpstr>内置变量</vt:lpstr>
      <vt:lpstr>构建页面信息展示</vt:lpstr>
      <vt:lpstr>生成声明性指令</vt:lpstr>
      <vt:lpstr>计划任务</vt:lpstr>
      <vt:lpstr>并行执行</vt:lpstr>
      <vt:lpstr>蓝海项目</vt:lpstr>
      <vt:lpstr>when语法-1</vt:lpstr>
      <vt:lpstr>when语法-2</vt:lpstr>
      <vt:lpstr>input使用</vt:lpstr>
      <vt:lpstr>Groovy postbuild</vt:lpstr>
      <vt:lpstr>jenkinsfile的存储方式</vt:lpstr>
      <vt:lpstr>流水线指定代码仓库-1</vt:lpstr>
      <vt:lpstr>流水线指定代码仓库-2</vt:lpstr>
      <vt:lpstr>jenkins cli</vt:lpstr>
      <vt:lpstr>如何将构建状态发送到GitLab</vt:lpstr>
      <vt:lpstr>流水线配置</vt:lpstr>
      <vt:lpstr>配置webhook触发自动构建</vt:lpstr>
      <vt:lpstr>Jenkinsfile及Webhook配置</vt:lpstr>
      <vt:lpstr>多分支流水线介绍</vt:lpstr>
      <vt:lpstr>配置多分支扫描</vt:lpstr>
      <vt:lpstr>PowerPoint 演示文稿</vt:lpstr>
      <vt:lpstr>PowerPoint 演示文稿</vt:lpstr>
      <vt:lpstr>PowerPoint 演示文稿</vt:lpstr>
      <vt:lpstr>PowerPoint 演示文稿</vt:lpstr>
      <vt:lpstr>PowerPoint 演示文稿</vt:lpstr>
      <vt:lpstr>Jenkins Slave节点概述</vt:lpstr>
      <vt:lpstr>Slave节点接入配置</vt:lpstr>
      <vt:lpstr>配置Slave节点端口</vt:lpstr>
      <vt:lpstr>运行Slave节点</vt:lpstr>
      <vt:lpstr>配置docker流水线</vt:lpstr>
      <vt:lpstr>使用build()创建镜像-1</vt:lpstr>
      <vt:lpstr>使用build()创建镜像-2</vt:lpstr>
      <vt:lpstr>配置K8S动态节点</vt:lpstr>
      <vt:lpstr>配置模板</vt:lpstr>
      <vt:lpstr>配置Jenkinsfile</vt:lpstr>
      <vt:lpstr>PowerPoint 演示文稿</vt:lpstr>
      <vt:lpstr>Groovy 定义变量</vt:lpstr>
      <vt:lpstr>Groovy 获取当前时间</vt:lpstr>
      <vt:lpstr>Grovvy for循环</vt:lpstr>
      <vt:lpstr>Grovvy if条件判断</vt:lpstr>
      <vt:lpstr>Grovvy 导常捕获</vt:lpstr>
      <vt:lpstr>Grovvy 函数</vt:lpstr>
      <vt:lpstr>PowerPoint 演示文稿</vt:lpstr>
      <vt:lpstr>配置连接共享库</vt:lpstr>
      <vt:lpstr>PowerPoint 演示文稿</vt:lpstr>
      <vt:lpstr>编写共享库脚本</vt:lpstr>
      <vt:lpstr>引用共享库</vt:lpstr>
      <vt:lpstr>PowerPoint 演示文稿</vt:lpstr>
      <vt:lpstr>参数化构建-1</vt:lpstr>
      <vt:lpstr>参数化构建-2</vt:lpstr>
      <vt:lpstr>参数化构建-3</vt:lpstr>
      <vt:lpstr>参数化构建-4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Sonar介绍</vt:lpstr>
      <vt:lpstr>docker compose快速部署</vt:lpstr>
      <vt:lpstr>安装中文插件</vt:lpstr>
      <vt:lpstr>接入LDAP</vt:lpstr>
      <vt:lpstr>代码行为配置</vt:lpstr>
      <vt:lpstr>SonarQube权限与质量门禁配置</vt:lpstr>
      <vt:lpstr>配置令牌</vt:lpstr>
      <vt:lpstr>配置Jenkins</vt:lpstr>
      <vt:lpstr>流水线使用sonar扫描</vt:lpstr>
      <vt:lpstr>PowerPoint 演示文稿</vt:lpstr>
      <vt:lpstr>MeterSphere介绍</vt:lpstr>
      <vt:lpstr>环境准备</vt:lpstr>
      <vt:lpstr>部署MeterSphere</vt:lpstr>
      <vt:lpstr>配置LDAP</vt:lpstr>
      <vt:lpstr>创建AKSK</vt:lpstr>
      <vt:lpstr>项目环境配置</vt:lpstr>
      <vt:lpstr>测试接口定义</vt:lpstr>
      <vt:lpstr>用户权限与告警配置</vt:lpstr>
      <vt:lpstr>Jenkins集成MeterSphere-1</vt:lpstr>
      <vt:lpstr>Jenkins集成MeterSphere-2</vt:lpstr>
      <vt:lpstr>Jenkins集成MeterSphere-3</vt:lpstr>
      <vt:lpstr>Jenkins集成MeterSphere-4</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本章概述</dc:title>
  <dc:creator>yht</dc:creator>
  <cp:lastModifiedBy>t8919</cp:lastModifiedBy>
  <cp:revision>174</cp:revision>
  <dcterms:created xsi:type="dcterms:W3CDTF">2024-01-08T10:07:00Z</dcterms:created>
  <dcterms:modified xsi:type="dcterms:W3CDTF">2024-04-04T03:01:33Z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2052-12.1.0.16417</vt:lpwstr>
  </property>
  <property fmtid="{D5CDD505-2E9C-101B-9397-08002B2CF9AE}" pid="3" name="ICV">
    <vt:lpwstr>A18B848A95E7470A8CF3A8439B910AA2_12</vt:lpwstr>
  </property>
</Properties>
</file>